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5" r:id="rId6"/>
    <p:sldId id="266" r:id="rId7"/>
    <p:sldId id="267" r:id="rId8"/>
    <p:sldId id="260" r:id="rId9"/>
    <p:sldId id="288" r:id="rId10"/>
    <p:sldId id="261" r:id="rId11"/>
    <p:sldId id="262" r:id="rId12"/>
    <p:sldId id="268" r:id="rId13"/>
    <p:sldId id="269" r:id="rId14"/>
    <p:sldId id="270" r:id="rId15"/>
    <p:sldId id="263" r:id="rId16"/>
    <p:sldId id="264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558E4-BD96-403C-9505-F72F71E687B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533-0C35-4229-AA4F-9AC795FDB5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558E4-BD96-403C-9505-F72F71E687B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533-0C35-4229-AA4F-9AC795FDB5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558E4-BD96-403C-9505-F72F71E687B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533-0C35-4229-AA4F-9AC795FDB5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558E4-BD96-403C-9505-F72F71E687B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533-0C35-4229-AA4F-9AC795FDB5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558E4-BD96-403C-9505-F72F71E687B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533-0C35-4229-AA4F-9AC795FDB5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558E4-BD96-403C-9505-F72F71E687B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533-0C35-4229-AA4F-9AC795FDB5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558E4-BD96-403C-9505-F72F71E687B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533-0C35-4229-AA4F-9AC795FDB5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558E4-BD96-403C-9505-F72F71E687B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533-0C35-4229-AA4F-9AC795FDB5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558E4-BD96-403C-9505-F72F71E687B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533-0C35-4229-AA4F-9AC795FDB5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558E4-BD96-403C-9505-F72F71E687B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533-0C35-4229-AA4F-9AC795FDB5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558E4-BD96-403C-9505-F72F71E687B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533-0C35-4229-AA4F-9AC795FDB5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558E4-BD96-403C-9505-F72F71E687B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C533-0C35-4229-AA4F-9AC795FDB5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13800" b="1" dirty="0" smtClean="0"/>
              <a:t>English Class</a:t>
            </a:r>
            <a:endParaRPr kumimoji="1" lang="ja-JP" altLang="en-US" sz="138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sz="5400" dirty="0"/>
              <a:t>what</a:t>
            </a:r>
            <a:r>
              <a:rPr kumimoji="1" lang="ja-JP" altLang="en-US" sz="5400" dirty="0"/>
              <a:t>と</a:t>
            </a:r>
            <a:r>
              <a:rPr kumimoji="1" lang="en-US" altLang="ja-JP" sz="5400" dirty="0"/>
              <a:t>who</a:t>
            </a:r>
            <a:r>
              <a:rPr kumimoji="1" lang="ja-JP" altLang="en-US" sz="5400" dirty="0"/>
              <a:t>　導入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484825" y="842796"/>
            <a:ext cx="5015231" cy="585110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4" y="185627"/>
            <a:ext cx="4081530" cy="84468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this?</a:t>
            </a:r>
            <a:endParaRPr kumimoji="1"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タイトル 1"/>
          <p:cNvSpPr txBox="1"/>
          <p:nvPr/>
        </p:nvSpPr>
        <p:spPr>
          <a:xfrm>
            <a:off x="7496576" y="185627"/>
            <a:ext cx="4429261" cy="8446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a shrine.</a:t>
            </a:r>
            <a:endParaRPr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795651" y="909535"/>
            <a:ext cx="4202129" cy="594846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4" y="185627"/>
            <a:ext cx="4081530" cy="84468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this?</a:t>
            </a:r>
            <a:endParaRPr kumimoji="1"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タイトル 1"/>
          <p:cNvSpPr txBox="1"/>
          <p:nvPr/>
        </p:nvSpPr>
        <p:spPr>
          <a:xfrm>
            <a:off x="6980350" y="185627"/>
            <a:ext cx="4945488" cy="8446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a </a:t>
            </a:r>
            <a:r>
              <a:rPr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hospital.</a:t>
            </a:r>
            <a:endParaRPr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949561" y="1030310"/>
            <a:ext cx="4134896" cy="577220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4" y="185627"/>
            <a:ext cx="4081530" cy="84468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this?</a:t>
            </a:r>
            <a:endParaRPr kumimoji="1"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タイトル 1"/>
          <p:cNvSpPr txBox="1"/>
          <p:nvPr/>
        </p:nvSpPr>
        <p:spPr>
          <a:xfrm>
            <a:off x="7496576" y="185627"/>
            <a:ext cx="4429261" cy="8446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a </a:t>
            </a:r>
            <a:r>
              <a:rPr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temple.</a:t>
            </a:r>
            <a:endParaRPr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061828" y="1030310"/>
            <a:ext cx="4341943" cy="584286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4" y="185627"/>
            <a:ext cx="4081530" cy="84468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this?</a:t>
            </a:r>
            <a:endParaRPr kumimoji="1"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タイトル 1"/>
          <p:cNvSpPr txBox="1"/>
          <p:nvPr/>
        </p:nvSpPr>
        <p:spPr>
          <a:xfrm>
            <a:off x="7496576" y="185627"/>
            <a:ext cx="4429261" cy="8446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a </a:t>
            </a:r>
            <a:r>
              <a:rPr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police.</a:t>
            </a:r>
            <a:endParaRPr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637150" y="907654"/>
            <a:ext cx="4480399" cy="555071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4" y="185627"/>
            <a:ext cx="4081530" cy="84468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this?</a:t>
            </a:r>
            <a:endParaRPr kumimoji="1"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タイトル 1"/>
          <p:cNvSpPr txBox="1"/>
          <p:nvPr/>
        </p:nvSpPr>
        <p:spPr>
          <a:xfrm>
            <a:off x="7496576" y="185627"/>
            <a:ext cx="4429261" cy="8446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a factory.</a:t>
            </a:r>
            <a:endParaRPr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862" y="120428"/>
            <a:ext cx="7880797" cy="89700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b="1" dirty="0" smtClean="0"/>
              <a:t>What’s this?</a:t>
            </a:r>
            <a:r>
              <a:rPr kumimoji="1" lang="ja-JP" altLang="en-US" b="1" dirty="0" smtClean="0"/>
              <a:t>　ってどんな意味？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9259" y="1220317"/>
            <a:ext cx="10701270" cy="5309271"/>
          </a:xfrm>
        </p:spPr>
        <p:txBody>
          <a:bodyPr>
            <a:noAutofit/>
          </a:bodyPr>
          <a:lstStyle/>
          <a:p>
            <a:r>
              <a:rPr lang="en-US" altLang="ja-JP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</a:t>
            </a:r>
            <a:r>
              <a:rPr lang="ja-JP" altLang="en-US" sz="5400" b="1" dirty="0">
                <a:latin typeface="Verdana" panose="020B0604030504040204" pitchFamily="34" charset="0"/>
                <a:cs typeface="Verdana" panose="020B0604030504040204" pitchFamily="34" charset="0"/>
              </a:rPr>
              <a:t>は「これは」</a:t>
            </a:r>
            <a:endParaRPr lang="en-US" altLang="ja-JP" sz="5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ja-JP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</a:t>
            </a:r>
            <a:r>
              <a:rPr lang="ja-JP" altLang="en-US" sz="5400" b="1" dirty="0">
                <a:latin typeface="Verdana" panose="020B0604030504040204" pitchFamily="34" charset="0"/>
                <a:cs typeface="Verdana" panose="020B0604030504040204" pitchFamily="34" charset="0"/>
              </a:rPr>
              <a:t>は「何」</a:t>
            </a:r>
            <a:endParaRPr lang="en-US" altLang="ja-JP" sz="5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ja-JP" altLang="en-US" sz="5400" b="1" dirty="0">
                <a:latin typeface="Verdana" panose="020B0604030504040204" pitchFamily="34" charset="0"/>
                <a:cs typeface="Verdana" panose="020B0604030504040204" pitchFamily="34" charset="0"/>
              </a:rPr>
              <a:t>合体させて</a:t>
            </a:r>
            <a:r>
              <a:rPr lang="en-US" altLang="ja-JP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</a:t>
            </a:r>
            <a:endParaRPr lang="en-US" altLang="ja-JP" sz="5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ja-JP" altLang="en-US" sz="5400" b="1" dirty="0">
                <a:latin typeface="Verdana" panose="020B0604030504040204" pitchFamily="34" charset="0"/>
                <a:cs typeface="Verdana" panose="020B0604030504040204" pitchFamily="34" charset="0"/>
              </a:rPr>
              <a:t>　　　</a:t>
            </a:r>
            <a:r>
              <a:rPr lang="ja-JP" altLang="en-US" sz="5400" b="1" dirty="0">
                <a:solidFill>
                  <a:srgbClr val="FF000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「これは何ですか？」</a:t>
            </a:r>
            <a:r>
              <a:rPr lang="ja-JP" altLang="en-US" sz="5400" b="1" dirty="0">
                <a:latin typeface="Verdana" panose="020B0604030504040204" pitchFamily="34" charset="0"/>
                <a:cs typeface="Verdana" panose="020B0604030504040204" pitchFamily="34" charset="0"/>
              </a:rPr>
              <a:t>になる。</a:t>
            </a:r>
            <a:endParaRPr lang="en-US" altLang="ja-JP" sz="5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ja-JP" altLang="en-US" sz="5400" b="1" dirty="0">
                <a:latin typeface="Verdana" panose="020B0604030504040204" pitchFamily="34" charset="0"/>
                <a:cs typeface="Verdana" panose="020B0604030504040204" pitchFamily="34" charset="0"/>
              </a:rPr>
              <a:t>答えは</a:t>
            </a:r>
            <a:r>
              <a:rPr lang="en-US" altLang="ja-JP" sz="5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a cat.</a:t>
            </a:r>
            <a:r>
              <a:rPr lang="ja-JP" altLang="en-US" sz="5400" b="1" dirty="0" err="1">
                <a:latin typeface="Verdana" panose="020B0604030504040204" pitchFamily="34" charset="0"/>
                <a:cs typeface="Verdana" panose="020B0604030504040204" pitchFamily="34" charset="0"/>
              </a:rPr>
              <a:t>のように</a:t>
            </a:r>
            <a:r>
              <a:rPr lang="ja-JP" altLang="en-US" sz="5400" b="1" dirty="0">
                <a:latin typeface="Verdana" panose="020B0604030504040204" pitchFamily="34" charset="0"/>
                <a:cs typeface="Verdana" panose="020B0604030504040204" pitchFamily="34" charset="0"/>
              </a:rPr>
              <a:t>なる。</a:t>
            </a:r>
            <a:endParaRPr lang="en-US" altLang="ja-JP" sz="5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ja-JP" altLang="en-US" sz="5400" b="1" dirty="0">
                <a:latin typeface="Verdana" panose="020B0604030504040204" pitchFamily="34" charset="0"/>
                <a:cs typeface="Verdana" panose="020B0604030504040204" pitchFamily="34" charset="0"/>
              </a:rPr>
              <a:t>　　　（</a:t>
            </a:r>
            <a:r>
              <a:rPr lang="ja-JP" altLang="en-US" sz="5400" b="1" dirty="0">
                <a:solidFill>
                  <a:srgbClr val="00B05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「それはネコです」</a:t>
            </a:r>
            <a:r>
              <a:rPr lang="ja-JP" altLang="en-US" sz="5400" b="1" dirty="0">
                <a:latin typeface="Verdana" panose="020B0604030504040204" pitchFamily="34" charset="0"/>
                <a:cs typeface="Verdana" panose="020B0604030504040204" pitchFamily="34" charset="0"/>
              </a:rPr>
              <a:t>）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045" y="146184"/>
            <a:ext cx="10250510" cy="100807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ja-JP" sz="7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</a:t>
            </a:r>
            <a:r>
              <a:rPr lang="en-US" altLang="ja-JP" sz="7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have questions!</a:t>
            </a:r>
            <a:endParaRPr lang="ja-JP" altLang="en-US" sz="72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コンテンツ プレースホルダ 3" descr="C:\Users\ron\Desktop\クイズマン.pngクイズマン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4519930" y="1251585"/>
            <a:ext cx="2759710" cy="450596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3071" y="5477658"/>
            <a:ext cx="11970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solidFill>
                  <a:srgbClr val="FF0000"/>
                </a:solidFill>
              </a:rPr>
              <a:t>Please answer my </a:t>
            </a:r>
            <a:r>
              <a:rPr lang="en-US" altLang="ja-JP" sz="5400" b="1" dirty="0" err="1" smtClean="0">
                <a:solidFill>
                  <a:srgbClr val="FF0000"/>
                </a:solidFill>
              </a:rPr>
              <a:t>quizes</a:t>
            </a:r>
            <a:r>
              <a:rPr lang="ja-JP" altLang="en-US" sz="5400" b="1" dirty="0">
                <a:solidFill>
                  <a:srgbClr val="FF0000"/>
                </a:solidFill>
              </a:rPr>
              <a:t> </a:t>
            </a:r>
            <a:r>
              <a:rPr lang="en-US" altLang="ja-JP" sz="5400" b="1" dirty="0" smtClean="0">
                <a:solidFill>
                  <a:srgbClr val="FF0000"/>
                </a:solidFill>
              </a:rPr>
              <a:t>one more time.</a:t>
            </a:r>
            <a:endParaRPr lang="ja-JP" altLang="en-US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48802" y="1777284"/>
            <a:ext cx="11628550" cy="4494727"/>
          </a:xfrm>
        </p:spPr>
        <p:txBody>
          <a:bodyPr>
            <a:normAutofit/>
          </a:bodyPr>
          <a:lstStyle/>
          <a:p>
            <a:r>
              <a:rPr lang="en-US" altLang="ja-JP" sz="5400" b="1" dirty="0" smtClean="0"/>
              <a:t>He is a robot.</a:t>
            </a:r>
            <a:endParaRPr lang="en-US" altLang="ja-JP" sz="5400" b="1" dirty="0" smtClean="0"/>
          </a:p>
          <a:p>
            <a:r>
              <a:rPr lang="en-US" altLang="ja-JP" sz="5400" b="1" dirty="0" smtClean="0"/>
              <a:t>He is 129.3 cm.</a:t>
            </a:r>
            <a:endParaRPr lang="en-US" altLang="ja-JP" sz="5400" b="1" dirty="0" smtClean="0"/>
          </a:p>
          <a:p>
            <a:r>
              <a:rPr lang="en-US" altLang="ja-JP" sz="5400" b="1" dirty="0" smtClean="0"/>
              <a:t>He doesn’t like a mouse.</a:t>
            </a:r>
            <a:endParaRPr lang="en-US" altLang="ja-JP" sz="5400" b="1" dirty="0" smtClean="0"/>
          </a:p>
          <a:p>
            <a:r>
              <a:rPr lang="en-US" altLang="ja-JP" sz="5400" b="1" dirty="0" smtClean="0"/>
              <a:t>He likes </a:t>
            </a:r>
            <a:r>
              <a:rPr lang="en-US" altLang="ja-JP" sz="5400" b="1" dirty="0" err="1" smtClean="0"/>
              <a:t>dorayaki</a:t>
            </a:r>
            <a:r>
              <a:rPr lang="en-US" altLang="ja-JP" sz="5400" b="1" dirty="0" smtClean="0"/>
              <a:t>.</a:t>
            </a:r>
            <a:endParaRPr lang="en-US" altLang="ja-JP" sz="5400" b="1" dirty="0" smtClean="0"/>
          </a:p>
          <a:p>
            <a:r>
              <a:rPr lang="en-US" altLang="ja-JP" sz="5400" b="1" dirty="0" smtClean="0"/>
              <a:t>His birthday is 2112. 9. 3.</a:t>
            </a:r>
            <a:endParaRPr lang="en-US" altLang="ja-JP" sz="5400" b="1" dirty="0"/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ja-JP" sz="11500" b="1" dirty="0">
                <a:solidFill>
                  <a:srgbClr val="FF0000"/>
                </a:solidFill>
              </a:rPr>
              <a:t>Who</a:t>
            </a:r>
            <a:r>
              <a:rPr lang="en-US" altLang="ja-JP" sz="11500" b="1" dirty="0"/>
              <a:t> is he?</a:t>
            </a:r>
            <a:endParaRPr lang="ja-JP" altLang="en-US" sz="115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コンテンツ プレースホルダー 2" descr="C:\Users\ron\Desktop\猫型ロボット.png猫型ロボット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3920489" y="1480329"/>
            <a:ext cx="4350327" cy="4349750"/>
          </a:xfrm>
        </p:spPr>
      </p:pic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ja-JP" sz="9600" b="1" dirty="0">
                <a:solidFill>
                  <a:srgbClr val="FF0000"/>
                </a:solidFill>
              </a:rPr>
              <a:t>Who</a:t>
            </a:r>
            <a:r>
              <a:rPr lang="en-US" altLang="ja-JP" sz="9600" b="1" dirty="0"/>
              <a:t> is he?</a:t>
            </a:r>
            <a:endParaRPr lang="ja-JP" altLang="en-US" sz="96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01930" y="5830238"/>
            <a:ext cx="6859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Yes!  He is </a:t>
            </a:r>
            <a:r>
              <a:rPr lang="en-US" altLang="ja-JP" sz="5400" b="1" dirty="0" smtClean="0"/>
              <a:t>Doraemon.</a:t>
            </a:r>
            <a:endParaRPr lang="ja-JP" altLang="en-US" sz="5400" b="1" dirty="0"/>
          </a:p>
        </p:txBody>
      </p:sp>
      <p:sp>
        <p:nvSpPr>
          <p:cNvPr id="2" name="角丸四角形吹き出し 1"/>
          <p:cNvSpPr/>
          <p:nvPr/>
        </p:nvSpPr>
        <p:spPr>
          <a:xfrm>
            <a:off x="8783320" y="3614420"/>
            <a:ext cx="2738755" cy="1673225"/>
          </a:xfrm>
          <a:prstGeom prst="wedgeRoundRectCallout">
            <a:avLst>
              <a:gd name="adj1" fmla="val -71585"/>
              <a:gd name="adj2" fmla="val -4905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ja-JP" altLang="en-US"/>
              <a:t>絵は</a:t>
            </a:r>
            <a:r>
              <a:rPr lang="ja-JP" altLang="en-US"/>
              <a:t>違うものを</a:t>
            </a:r>
            <a:endParaRPr lang="ja-JP" altLang="en-US"/>
          </a:p>
          <a:p>
            <a:pPr algn="ctr"/>
            <a:r>
              <a:rPr lang="ja-JP" altLang="en-US"/>
              <a:t>参照</a:t>
            </a:r>
            <a:r>
              <a:rPr lang="ja-JP" altLang="en-US"/>
              <a:t>しています。</a:t>
            </a:r>
            <a:endParaRPr lang="ja-JP" altLang="en-US"/>
          </a:p>
          <a:p>
            <a:pPr algn="ctr"/>
            <a:r>
              <a:rPr lang="ja-JP" altLang="en-US"/>
              <a:t>必要に</a:t>
            </a:r>
            <a:r>
              <a:rPr lang="ja-JP" altLang="en-US"/>
              <a:t>応じて</a:t>
            </a:r>
            <a:endParaRPr lang="ja-JP" altLang="en-US"/>
          </a:p>
          <a:p>
            <a:pPr algn="ctr"/>
            <a:r>
              <a:rPr lang="ja-JP" altLang="en-US"/>
              <a:t>変更してください</a:t>
            </a:r>
            <a:r>
              <a:rPr lang="ja-JP" altLang="en-US"/>
              <a:t>。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38200" y="1722438"/>
            <a:ext cx="10515600" cy="4759325"/>
          </a:xfrm>
        </p:spPr>
        <p:txBody>
          <a:bodyPr>
            <a:noAutofit/>
          </a:bodyPr>
          <a:lstStyle/>
          <a:p>
            <a:r>
              <a:rPr lang="en-US" altLang="ja-JP" sz="5400" b="1" dirty="0" smtClean="0"/>
              <a:t>She is from Australia.</a:t>
            </a:r>
            <a:endParaRPr lang="en-US" altLang="ja-JP" sz="5400" b="1" dirty="0" smtClean="0"/>
          </a:p>
          <a:p>
            <a:r>
              <a:rPr lang="en-US" altLang="ja-JP" sz="5400" b="1" dirty="0" smtClean="0"/>
              <a:t>She is twelve.</a:t>
            </a:r>
            <a:endParaRPr lang="en-US" altLang="ja-JP" sz="5400" b="1" dirty="0" smtClean="0"/>
          </a:p>
          <a:p>
            <a:r>
              <a:rPr lang="en-US" altLang="ja-JP" sz="5400" b="1" dirty="0" smtClean="0"/>
              <a:t>She likes Japanese food.</a:t>
            </a:r>
            <a:endParaRPr lang="en-US" altLang="ja-JP" sz="5400" b="1" dirty="0" smtClean="0"/>
          </a:p>
          <a:p>
            <a:r>
              <a:rPr lang="en-US" altLang="ja-JP" sz="5400" b="1" dirty="0" smtClean="0"/>
              <a:t>She loves sushi.</a:t>
            </a:r>
            <a:endParaRPr lang="en-US" altLang="ja-JP" sz="5400" b="1" dirty="0" smtClean="0"/>
          </a:p>
          <a:p>
            <a:r>
              <a:rPr lang="en-US" altLang="ja-JP" sz="5400" b="1" dirty="0" smtClean="0"/>
              <a:t>She often drinks green tea, too.</a:t>
            </a:r>
            <a:endParaRPr lang="ja-JP" altLang="en-US" sz="5400" b="1" dirty="0"/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ja-JP" sz="9600" b="1" dirty="0">
                <a:solidFill>
                  <a:srgbClr val="FF0000"/>
                </a:solidFill>
              </a:rPr>
              <a:t>Who</a:t>
            </a:r>
            <a:r>
              <a:rPr lang="en-US" altLang="ja-JP" sz="9600" b="1" dirty="0"/>
              <a:t> is </a:t>
            </a:r>
            <a:r>
              <a:rPr lang="en-US" altLang="ja-JP" sz="9600" b="1" dirty="0" smtClean="0"/>
              <a:t>she</a:t>
            </a:r>
            <a:r>
              <a:rPr lang="en-US" altLang="ja-JP" sz="9600" b="1" dirty="0"/>
              <a:t>?</a:t>
            </a:r>
            <a:endParaRPr lang="ja-JP" alt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254644" y="416537"/>
            <a:ext cx="5245412" cy="604183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4" y="185627"/>
            <a:ext cx="4081530" cy="84468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this?</a:t>
            </a:r>
            <a:endParaRPr kumimoji="1"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タイトル 1"/>
          <p:cNvSpPr txBox="1"/>
          <p:nvPr/>
        </p:nvSpPr>
        <p:spPr>
          <a:xfrm>
            <a:off x="7496576" y="185627"/>
            <a:ext cx="4429261" cy="8446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a school.</a:t>
            </a:r>
            <a:endParaRPr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254644" y="5203065"/>
            <a:ext cx="5245412" cy="1255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ja-JP" sz="9600" b="1" dirty="0">
                <a:solidFill>
                  <a:srgbClr val="FF0000"/>
                </a:solidFill>
              </a:rPr>
              <a:t>Who</a:t>
            </a:r>
            <a:r>
              <a:rPr lang="en-US" altLang="ja-JP" sz="9600" b="1" dirty="0"/>
              <a:t> is </a:t>
            </a:r>
            <a:r>
              <a:rPr lang="en-US" altLang="ja-JP" sz="9600" b="1" dirty="0" smtClean="0"/>
              <a:t>she?</a:t>
            </a:r>
            <a:endParaRPr lang="ja-JP" altLang="en-US" sz="96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03712" y="5805264"/>
            <a:ext cx="54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Yes!  </a:t>
            </a:r>
            <a:r>
              <a:rPr lang="en-US" altLang="ja-JP" sz="5400" b="1" dirty="0" smtClean="0"/>
              <a:t>She’s Meg.</a:t>
            </a:r>
            <a:endParaRPr lang="ja-JP" altLang="en-US" sz="5400" b="1" dirty="0"/>
          </a:p>
        </p:txBody>
      </p:sp>
      <p:pic>
        <p:nvPicPr>
          <p:cNvPr id="3" name="コンテンツ プレースホルダー 2" descr="C:\Users\ron\Desktop\外国人の女性.png外国人の女性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4761540" y="1200468"/>
            <a:ext cx="2670175" cy="4604533"/>
          </a:xfrm>
          <a:prstGeom prst="rect">
            <a:avLst/>
          </a:prstGeom>
        </p:spPr>
      </p:pic>
      <p:sp>
        <p:nvSpPr>
          <p:cNvPr id="2" name="角丸四角形吹き出し 1"/>
          <p:cNvSpPr/>
          <p:nvPr/>
        </p:nvSpPr>
        <p:spPr>
          <a:xfrm>
            <a:off x="8783320" y="3614420"/>
            <a:ext cx="2738755" cy="1673225"/>
          </a:xfrm>
          <a:prstGeom prst="wedgeRoundRectCallout">
            <a:avLst>
              <a:gd name="adj1" fmla="val -71585"/>
              <a:gd name="adj2" fmla="val -4905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ja-JP" altLang="en-US"/>
              <a:t>絵は</a:t>
            </a:r>
            <a:r>
              <a:rPr lang="ja-JP" altLang="en-US"/>
              <a:t>違うものを</a:t>
            </a:r>
            <a:endParaRPr lang="ja-JP" altLang="en-US"/>
          </a:p>
          <a:p>
            <a:pPr algn="ctr"/>
            <a:r>
              <a:rPr lang="ja-JP" altLang="en-US"/>
              <a:t>参照</a:t>
            </a:r>
            <a:r>
              <a:rPr lang="ja-JP" altLang="en-US"/>
              <a:t>しています。</a:t>
            </a:r>
            <a:endParaRPr lang="ja-JP" altLang="en-US"/>
          </a:p>
          <a:p>
            <a:pPr algn="ctr"/>
            <a:r>
              <a:rPr lang="ja-JP" altLang="en-US"/>
              <a:t>必要に</a:t>
            </a:r>
            <a:r>
              <a:rPr lang="ja-JP" altLang="en-US"/>
              <a:t>応じて</a:t>
            </a:r>
            <a:endParaRPr lang="ja-JP" altLang="en-US"/>
          </a:p>
          <a:p>
            <a:pPr algn="ctr"/>
            <a:r>
              <a:rPr lang="ja-JP" altLang="en-US"/>
              <a:t>変更してください</a:t>
            </a:r>
            <a:r>
              <a:rPr lang="ja-JP" altLang="en-US"/>
              <a:t>。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100811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ja-JP" sz="6600" b="1" dirty="0">
                <a:solidFill>
                  <a:srgbClr val="FF0000"/>
                </a:solidFill>
              </a:rPr>
              <a:t>Who</a:t>
            </a:r>
            <a:r>
              <a:rPr kumimoji="1" lang="ja-JP" altLang="en-US" b="1" dirty="0" smtClean="0"/>
              <a:t>とはどんな意味？？</a:t>
            </a:r>
            <a:endParaRPr kumimoji="1"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365161" y="1268760"/>
            <a:ext cx="9478850" cy="518457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ja-JP" sz="4800" b="1" dirty="0">
                <a:solidFill>
                  <a:srgbClr val="00B050"/>
                </a:solidFill>
              </a:rPr>
              <a:t>Who=</a:t>
            </a:r>
            <a:r>
              <a:rPr lang="ja-JP" altLang="en-US" sz="4800" b="1" dirty="0">
                <a:solidFill>
                  <a:srgbClr val="00B050"/>
                </a:solidFill>
              </a:rPr>
              <a:t>だれ？</a:t>
            </a:r>
            <a:endParaRPr lang="en-US" altLang="ja-JP" sz="4800" b="1" dirty="0">
              <a:solidFill>
                <a:srgbClr val="00B050"/>
              </a:solidFill>
            </a:endParaRPr>
          </a:p>
          <a:p>
            <a:r>
              <a:rPr lang="en-US" altLang="ja-JP" sz="4800" b="1" u="sng" dirty="0">
                <a:solidFill>
                  <a:srgbClr val="FF0000"/>
                </a:solidFill>
              </a:rPr>
              <a:t>Who</a:t>
            </a:r>
            <a:r>
              <a:rPr lang="en-US" altLang="ja-JP" sz="4800" b="1" u="sng" dirty="0"/>
              <a:t> am I?</a:t>
            </a:r>
            <a:endParaRPr lang="en-US" altLang="ja-JP" sz="4800" b="1" u="sng" dirty="0"/>
          </a:p>
          <a:p>
            <a:r>
              <a:rPr lang="ja-JP" altLang="en-US" sz="4000" b="1" dirty="0"/>
              <a:t>　　　わたしは</a:t>
            </a:r>
            <a:r>
              <a:rPr lang="ja-JP" altLang="en-US" sz="4000" b="1" dirty="0">
                <a:solidFill>
                  <a:srgbClr val="FF0000"/>
                </a:solidFill>
              </a:rPr>
              <a:t>だれ</a:t>
            </a:r>
            <a:r>
              <a:rPr lang="ja-JP" altLang="en-US" sz="4000" b="1" dirty="0"/>
              <a:t>ですか？</a:t>
            </a:r>
            <a:endParaRPr lang="en-US" altLang="ja-JP" sz="4000" b="1" dirty="0"/>
          </a:p>
          <a:p>
            <a:r>
              <a:rPr lang="en-US" altLang="ja-JP" sz="4800" b="1" u="sng" dirty="0">
                <a:solidFill>
                  <a:srgbClr val="FF0000"/>
                </a:solidFill>
              </a:rPr>
              <a:t>Who</a:t>
            </a:r>
            <a:r>
              <a:rPr lang="en-US" altLang="ja-JP" sz="4800" b="1" u="sng" dirty="0"/>
              <a:t> are you? ----- </a:t>
            </a:r>
            <a:r>
              <a:rPr lang="en-US" altLang="ja-JP" sz="40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altLang="ja-JP" sz="4800" b="1" u="sng" dirty="0"/>
              <a:t>’m </a:t>
            </a:r>
            <a:r>
              <a:rPr lang="en-US" altLang="ja-JP" sz="4800" b="1" u="sng" dirty="0"/>
              <a:t>Takeru.</a:t>
            </a:r>
            <a:endParaRPr lang="en-US" altLang="ja-JP" sz="4800" b="1" u="sng" dirty="0"/>
          </a:p>
          <a:p>
            <a:r>
              <a:rPr lang="ja-JP" altLang="en-US" sz="4000" b="1" dirty="0"/>
              <a:t>　　　あなたは</a:t>
            </a:r>
            <a:r>
              <a:rPr lang="ja-JP" altLang="en-US" sz="4000" b="1" dirty="0">
                <a:solidFill>
                  <a:srgbClr val="FF0000"/>
                </a:solidFill>
              </a:rPr>
              <a:t>だれ</a:t>
            </a:r>
            <a:r>
              <a:rPr lang="ja-JP" altLang="en-US" sz="4000" b="1" dirty="0"/>
              <a:t>ですか？</a:t>
            </a:r>
            <a:endParaRPr lang="en-US" altLang="ja-JP" sz="4000" b="1" dirty="0"/>
          </a:p>
          <a:p>
            <a:r>
              <a:rPr lang="en-US" altLang="ja-JP" sz="4800" b="1" u="sng" dirty="0">
                <a:solidFill>
                  <a:srgbClr val="FF0000"/>
                </a:solidFill>
              </a:rPr>
              <a:t>Who</a:t>
            </a:r>
            <a:r>
              <a:rPr lang="en-US" altLang="ja-JP" sz="4800" b="1" u="sng" dirty="0"/>
              <a:t> is Takeru? ----- He’s my friend</a:t>
            </a:r>
            <a:r>
              <a:rPr lang="en-US" altLang="ja-JP" sz="4800" b="1" u="sng" dirty="0" smtClean="0"/>
              <a:t>.</a:t>
            </a:r>
            <a:endParaRPr lang="en-US" altLang="ja-JP" sz="4800" b="1" u="sng" dirty="0"/>
          </a:p>
          <a:p>
            <a:r>
              <a:rPr lang="ja-JP" altLang="en-US" sz="4000" b="1" dirty="0"/>
              <a:t>　　　</a:t>
            </a:r>
            <a:r>
              <a:rPr lang="ja-JP" altLang="en-US" sz="4000" b="1" dirty="0"/>
              <a:t>タケルとは</a:t>
            </a:r>
            <a:r>
              <a:rPr lang="ja-JP" altLang="en-US" sz="4000" b="1" dirty="0">
                <a:solidFill>
                  <a:srgbClr val="FF0000"/>
                </a:solidFill>
              </a:rPr>
              <a:t>だれ</a:t>
            </a:r>
            <a:r>
              <a:rPr lang="ja-JP" altLang="en-US" sz="4000" b="1" dirty="0"/>
              <a:t>ですか？</a:t>
            </a:r>
            <a:endParaRPr lang="ja-JP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/>
              <a:t>練習しよう</a:t>
            </a:r>
            <a:endParaRPr kumimoji="1" lang="ja-JP" altLang="en-US" b="1" dirty="0"/>
          </a:p>
        </p:txBody>
      </p:sp>
      <p:pic>
        <p:nvPicPr>
          <p:cNvPr id="4" name="コンテンツ プレースホルダー 3" descr="C:\Users\ron\Desktop\猫型ロボット.png猫型ロボット"/>
          <p:cNvPicPr>
            <a:picLocks noGrp="1" noChangeAspect="1"/>
          </p:cNvPicPr>
          <p:nvPr>
            <p:ph idx="1"/>
          </p:nvPr>
        </p:nvPicPr>
        <p:blipFill rotWithShape="1">
          <a:blip r:embed="rId1"/>
          <a:srcRect/>
          <a:stretch>
            <a:fillRect/>
          </a:stretch>
        </p:blipFill>
        <p:spPr>
          <a:xfrm>
            <a:off x="294765" y="2050914"/>
            <a:ext cx="3806180" cy="3805555"/>
          </a:xfrm>
        </p:spPr>
      </p:pic>
      <p:sp>
        <p:nvSpPr>
          <p:cNvPr id="5" name="テキスト ボックス 4"/>
          <p:cNvSpPr txBox="1"/>
          <p:nvPr/>
        </p:nvSpPr>
        <p:spPr>
          <a:xfrm>
            <a:off x="4655841" y="1295929"/>
            <a:ext cx="3711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 dirty="0"/>
              <a:t>Who is he?</a:t>
            </a:r>
            <a:endParaRPr lang="ja-JP" altLang="en-US" sz="60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32586" y="2488706"/>
            <a:ext cx="6402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/>
              <a:t>---He is </a:t>
            </a:r>
            <a:r>
              <a:rPr lang="en-US" altLang="ja-JP" sz="6000" b="1" dirty="0" smtClean="0"/>
              <a:t>Doraemon.</a:t>
            </a:r>
            <a:endParaRPr lang="ja-JP" altLang="en-US" sz="60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55841" y="3681483"/>
            <a:ext cx="6222365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 dirty="0"/>
              <a:t>Who is Doraemon</a:t>
            </a:r>
            <a:r>
              <a:rPr lang="en-US" altLang="ja-JP" sz="6000" b="1" dirty="0" smtClean="0"/>
              <a:t>?</a:t>
            </a:r>
            <a:endParaRPr lang="ja-JP" altLang="en-US" sz="60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32587" y="4510900"/>
            <a:ext cx="57510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/>
              <a:t>---He is a </a:t>
            </a:r>
            <a:r>
              <a:rPr lang="en-US" altLang="ja-JP" sz="6000" b="1" dirty="0" smtClean="0"/>
              <a:t>robot.</a:t>
            </a:r>
            <a:endParaRPr lang="ja-JP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/>
              <a:t>練習しよう</a:t>
            </a:r>
            <a:endParaRPr kumimoji="1" lang="ja-JP" altLang="en-US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63413" y="1271414"/>
            <a:ext cx="40174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 dirty="0"/>
              <a:t>Who is </a:t>
            </a:r>
            <a:r>
              <a:rPr lang="en-US" altLang="ja-JP" sz="6000" b="1" dirty="0" smtClean="0"/>
              <a:t>she</a:t>
            </a:r>
            <a:r>
              <a:rPr lang="en-US" altLang="ja-JP" sz="6000" b="1" dirty="0"/>
              <a:t>?</a:t>
            </a:r>
            <a:endParaRPr lang="ja-JP" altLang="en-US" sz="60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87889" y="2340045"/>
            <a:ext cx="5305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 smtClean="0"/>
              <a:t>---She </a:t>
            </a:r>
            <a:r>
              <a:rPr lang="en-US" altLang="ja-JP" sz="6000" b="1" dirty="0"/>
              <a:t>is </a:t>
            </a:r>
            <a:r>
              <a:rPr lang="en-US" altLang="ja-JP" sz="6000" b="1" dirty="0" smtClean="0"/>
              <a:t>Meg.</a:t>
            </a:r>
            <a:endParaRPr lang="ja-JP" altLang="en-US" sz="60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63413" y="3497233"/>
            <a:ext cx="43364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 dirty="0"/>
              <a:t>Who is </a:t>
            </a:r>
            <a:r>
              <a:rPr lang="en-US" altLang="ja-JP" sz="6000" b="1" dirty="0" smtClean="0"/>
              <a:t>Meg?</a:t>
            </a:r>
            <a:endParaRPr lang="ja-JP" altLang="en-US" sz="60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87889" y="4654421"/>
            <a:ext cx="65222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 smtClean="0"/>
              <a:t>---She is a student.</a:t>
            </a:r>
            <a:endParaRPr lang="ja-JP" altLang="en-US" sz="6000" b="1" dirty="0"/>
          </a:p>
        </p:txBody>
      </p:sp>
      <p:pic>
        <p:nvPicPr>
          <p:cNvPr id="9" name="コンテンツ プレースホルダー 2" descr="C:\Users\ron\Desktop\外国人の女性.png外国人の女性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38200" y="1585595"/>
            <a:ext cx="2524760" cy="4353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2454" y="171162"/>
            <a:ext cx="7710055" cy="1200439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6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Today’s Target!</a:t>
            </a:r>
            <a:endParaRPr kumimoji="1" lang="ja-JP" altLang="en-US" sz="66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89430"/>
          </a:xfrm>
        </p:spPr>
        <p:txBody>
          <a:bodyPr/>
          <a:lstStyle/>
          <a:p>
            <a:r>
              <a:rPr kumimoji="1" lang="en-US" altLang="ja-JP" sz="9600"/>
              <a:t>Let’s make a quiz!</a:t>
            </a:r>
            <a:endParaRPr kumimoji="1" lang="en-US" altLang="ja-JP" sz="9600"/>
          </a:p>
        </p:txBody>
      </p:sp>
      <p:sp>
        <p:nvSpPr>
          <p:cNvPr id="4" name="角丸四角形吹き出し 3"/>
          <p:cNvSpPr/>
          <p:nvPr/>
        </p:nvSpPr>
        <p:spPr>
          <a:xfrm>
            <a:off x="7485380" y="3615055"/>
            <a:ext cx="3498850" cy="2372360"/>
          </a:xfrm>
          <a:prstGeom prst="wedgeRoundRectCallout">
            <a:avLst>
              <a:gd name="adj1" fmla="val -71585"/>
              <a:gd name="adj2" fmla="val -4905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ja-JP" altLang="en-US"/>
              <a:t>ここからの</a:t>
            </a:r>
            <a:r>
              <a:rPr lang="ja-JP" altLang="en-US"/>
              <a:t>内容は</a:t>
            </a:r>
            <a:endParaRPr lang="ja-JP" altLang="en-US"/>
          </a:p>
          <a:p>
            <a:pPr algn="ctr"/>
            <a:r>
              <a:rPr lang="ja-JP" altLang="en-US"/>
              <a:t>実情に応じて</a:t>
            </a:r>
            <a:r>
              <a:rPr lang="ja-JP" altLang="en-US"/>
              <a:t>変更してください。</a:t>
            </a:r>
            <a:endParaRPr lang="ja-JP" altLang="en-US"/>
          </a:p>
          <a:p>
            <a:pPr algn="ctr"/>
            <a:r>
              <a:rPr lang="ja-JP" altLang="en-US"/>
              <a:t>授業の都合上、</a:t>
            </a:r>
            <a:r>
              <a:rPr lang="ja-JP" altLang="en-US"/>
              <a:t>ここでは</a:t>
            </a:r>
            <a:endParaRPr lang="ja-JP" altLang="en-US"/>
          </a:p>
          <a:p>
            <a:pPr algn="ctr"/>
            <a:r>
              <a:rPr lang="en-US" altLang="ja-JP"/>
              <a:t>who am I?</a:t>
            </a:r>
            <a:r>
              <a:rPr lang="ja-JP" altLang="en-US"/>
              <a:t>　クイズを</a:t>
            </a:r>
            <a:endParaRPr lang="ja-JP" altLang="en-US"/>
          </a:p>
          <a:p>
            <a:pPr algn="ctr"/>
            <a:r>
              <a:rPr lang="ja-JP" altLang="en-US"/>
              <a:t>自分で作ろう、という</a:t>
            </a:r>
            <a:r>
              <a:rPr lang="ja-JP" altLang="en-US"/>
              <a:t>流れに</a:t>
            </a:r>
            <a:endParaRPr lang="ja-JP" altLang="en-US"/>
          </a:p>
          <a:p>
            <a:pPr algn="ctr"/>
            <a:r>
              <a:rPr lang="ja-JP" altLang="en-US"/>
              <a:t>なっています。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745" y="115744"/>
            <a:ext cx="6393873" cy="117273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kumimoji="1" lang="en-US" altLang="ja-JP" sz="8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to do</a:t>
            </a:r>
            <a:endParaRPr kumimoji="1" lang="ja-JP" altLang="en-US" sz="80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928" y="1576244"/>
            <a:ext cx="11540836" cy="476913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ja-JP" altLang="en-US" sz="3600" b="1" dirty="0">
                <a:latin typeface="Verdana" panose="020B0604030504040204" pitchFamily="34" charset="0"/>
                <a:cs typeface="Verdana" panose="020B0604030504040204" pitchFamily="34" charset="0"/>
              </a:rPr>
              <a:t>４</a:t>
            </a:r>
            <a:r>
              <a:rPr lang="ja-JP" altLang="en-US" sz="36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人グループに分かれる（</a:t>
            </a:r>
            <a:r>
              <a:rPr lang="en-US" altLang="ja-JP" sz="36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ja-JP" altLang="en-US" sz="36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字グループ）</a:t>
            </a:r>
            <a:endParaRPr lang="en-US" altLang="ja-JP" sz="36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ja-JP" altLang="en-US" sz="36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グループでお題を決めて、クイズを作る</a:t>
            </a:r>
            <a:endParaRPr lang="en-US" altLang="ja-JP" sz="36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kumimoji="1" lang="en-US" altLang="ja-JP" sz="3600" b="1" u="sng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 am I? </a:t>
            </a:r>
            <a:r>
              <a:rPr kumimoji="1" lang="ja-JP" altLang="en-US" sz="3600" b="1" u="sng" dirty="0" smtClean="0">
                <a:solidFill>
                  <a:srgbClr val="FF000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か </a:t>
            </a:r>
            <a:r>
              <a:rPr kumimoji="1" lang="en-US" altLang="ja-JP" sz="3600" b="1" u="sng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this?</a:t>
            </a:r>
            <a:r>
              <a:rPr lang="ja-JP" altLang="en-US" sz="3600" b="1" u="sng" dirty="0">
                <a:solidFill>
                  <a:srgbClr val="FF000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ja-JP" altLang="en-US" sz="3600" b="1" u="sng" dirty="0" smtClean="0">
                <a:solidFill>
                  <a:srgbClr val="FF000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のどちらか</a:t>
            </a:r>
            <a:r>
              <a:rPr lang="ja-JP" altLang="en-US" sz="36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を作る</a:t>
            </a:r>
            <a:endParaRPr lang="en-US" altLang="ja-JP" sz="3600" b="1" dirty="0" smtClean="0">
              <a:latin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ja-JP" alt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１人１つは必ずヒントを作って発表する</a:t>
            </a:r>
            <a:endParaRPr lang="en-US" altLang="ja-JP" sz="36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ja-JP" alt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最初は難しく、だんだん答えが分かるような</a:t>
            </a:r>
            <a:endParaRPr lang="en-US" altLang="ja-JP" sz="36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ja-JP" alt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ヒントを作ってみよう</a:t>
            </a:r>
            <a:endParaRPr lang="en-US" altLang="ja-JP" sz="36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ja-JP" alt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教科書を参考にしたり、友達と協力しながら作ろう</a:t>
            </a:r>
            <a:endParaRPr lang="en-US" altLang="ja-JP" sz="36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2454" y="171162"/>
            <a:ext cx="7710055" cy="90949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kumimoji="1" lang="en-US" altLang="ja-JP" sz="66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Demonstration! 1</a:t>
            </a:r>
            <a:endParaRPr kumimoji="1" lang="ja-JP" altLang="en-US" sz="66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2454" y="1257589"/>
            <a:ext cx="11686310" cy="5281756"/>
          </a:xfrm>
        </p:spPr>
        <p:txBody>
          <a:bodyPr>
            <a:normAutofit/>
          </a:bodyPr>
          <a:lstStyle/>
          <a:p>
            <a:r>
              <a:rPr kumimoji="1"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 am I?</a:t>
            </a:r>
            <a:endParaRPr kumimoji="1" lang="en-US" altLang="ja-JP" sz="4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ja-JP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I live in Okazaki.</a:t>
            </a:r>
            <a:endParaRPr lang="en-US" altLang="ja-JP" sz="4400" b="1" dirty="0" smtClean="0">
              <a:latin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kumimoji="1" lang="en-US" altLang="ja-JP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I’m black and white.</a:t>
            </a:r>
            <a:endParaRPr kumimoji="1" lang="en-US" altLang="ja-JP" sz="4400" b="1" dirty="0" smtClean="0">
              <a:latin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ja-JP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My brother is “</a:t>
            </a:r>
            <a:r>
              <a:rPr lang="en-US" altLang="ja-JP" sz="4400" b="1" dirty="0" err="1" smtClean="0">
                <a:latin typeface="Verdana" panose="020B0604030504040204" pitchFamily="34" charset="0"/>
                <a:cs typeface="Verdana" panose="020B0604030504040204" pitchFamily="34" charset="0"/>
              </a:rPr>
              <a:t>Emon</a:t>
            </a:r>
            <a:r>
              <a:rPr lang="en-US" altLang="ja-JP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-no-jo”.</a:t>
            </a:r>
            <a:endParaRPr lang="ja-JP" altLang="en-US" sz="4400" b="1" dirty="0">
              <a:latin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ja-JP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My face is “OKA”.</a:t>
            </a:r>
            <a:endParaRPr lang="en-US" altLang="ja-JP" sz="4400" b="1" dirty="0" smtClean="0">
              <a:latin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kumimoji="1" lang="en-US" altLang="ja-JP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My body is “ZAKI”.</a:t>
            </a:r>
            <a:endParaRPr kumimoji="1" lang="en-US" altLang="ja-JP" sz="4400" b="1" dirty="0" smtClean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780" y="171163"/>
            <a:ext cx="4626984" cy="3084656"/>
          </a:xfrm>
          <a:prstGeom prst="rect">
            <a:avLst/>
          </a:prstGeom>
        </p:spPr>
      </p:pic>
      <p:sp>
        <p:nvSpPr>
          <p:cNvPr id="5" name="下矢印 4"/>
          <p:cNvSpPr/>
          <p:nvPr/>
        </p:nvSpPr>
        <p:spPr>
          <a:xfrm>
            <a:off x="6359236" y="1432358"/>
            <a:ext cx="942544" cy="4932218"/>
          </a:xfrm>
          <a:prstGeom prst="downArrow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7412182" y="4378036"/>
            <a:ext cx="4516582" cy="1986540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 smtClean="0">
                <a:solidFill>
                  <a:schemeClr val="tx1"/>
                </a:solidFill>
              </a:rPr>
              <a:t>少しずつ</a:t>
            </a:r>
            <a:endParaRPr kumimoji="1" lang="en-US" altLang="ja-JP" sz="40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4000" b="1" dirty="0" smtClean="0">
                <a:solidFill>
                  <a:schemeClr val="tx1"/>
                </a:solidFill>
              </a:rPr>
              <a:t>分かりやすい</a:t>
            </a:r>
            <a:endParaRPr kumimoji="1" lang="en-US" altLang="ja-JP" sz="40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4000" b="1" dirty="0">
                <a:solidFill>
                  <a:schemeClr val="tx1"/>
                </a:solidFill>
              </a:rPr>
              <a:t>ヒント</a:t>
            </a:r>
            <a:r>
              <a:rPr lang="ja-JP" altLang="en-US" sz="4000" b="1" dirty="0" smtClean="0">
                <a:solidFill>
                  <a:schemeClr val="tx1"/>
                </a:solidFill>
              </a:rPr>
              <a:t>を加える！</a:t>
            </a:r>
            <a:endParaRPr kumimoji="1" lang="ja-JP" altLang="en-US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2454" y="171162"/>
            <a:ext cx="7710055" cy="90949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kumimoji="1" lang="en-US" altLang="ja-JP" sz="66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Demonstration! 2</a:t>
            </a:r>
            <a:endParaRPr kumimoji="1" lang="ja-JP" altLang="en-US" sz="66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2454" y="1257589"/>
            <a:ext cx="11686310" cy="5281756"/>
          </a:xfrm>
        </p:spPr>
        <p:txBody>
          <a:bodyPr>
            <a:normAutofit/>
          </a:bodyPr>
          <a:lstStyle/>
          <a:p>
            <a:r>
              <a:rPr kumimoji="1"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</a:t>
            </a:r>
            <a:r>
              <a:rPr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</a:t>
            </a:r>
            <a:r>
              <a:rPr kumimoji="1"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endParaRPr kumimoji="1" lang="en-US" altLang="ja-JP" sz="4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very tall.</a:t>
            </a:r>
            <a:endParaRPr lang="en-US" altLang="ja-JP" sz="4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lang="en-US" altLang="ja-JP" sz="44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Sorakara-chan</a:t>
            </a:r>
            <a:r>
              <a:rPr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 is cute.</a:t>
            </a:r>
            <a:endParaRPr lang="en-US" altLang="ja-JP" sz="4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in Tokyo.</a:t>
            </a:r>
            <a:endParaRPr lang="en-US" altLang="ja-JP" sz="4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kumimoji="1"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in </a:t>
            </a:r>
            <a:r>
              <a:rPr kumimoji="1" lang="en-US" altLang="ja-JP" sz="44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Asakusa</a:t>
            </a:r>
            <a:r>
              <a:rPr kumimoji="1"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kumimoji="1" lang="en-US" altLang="ja-JP" sz="4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kumimoji="1"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634m.</a:t>
            </a:r>
            <a:endParaRPr kumimoji="1" lang="en-US" altLang="ja-JP" sz="4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kumimoji="1" lang="en-US" altLang="ja-JP" sz="4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295" y="230858"/>
            <a:ext cx="3077469" cy="5467638"/>
          </a:xfrm>
          <a:prstGeom prst="rect">
            <a:avLst/>
          </a:prstGeom>
        </p:spPr>
      </p:pic>
      <p:sp>
        <p:nvSpPr>
          <p:cNvPr id="5" name="下矢印 4"/>
          <p:cNvSpPr/>
          <p:nvPr/>
        </p:nvSpPr>
        <p:spPr>
          <a:xfrm>
            <a:off x="6469638" y="1257589"/>
            <a:ext cx="942544" cy="4932218"/>
          </a:xfrm>
          <a:prstGeom prst="downArrow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7412182" y="4377644"/>
            <a:ext cx="4516582" cy="1986540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 dirty="0" smtClean="0">
                <a:solidFill>
                  <a:schemeClr val="tx1"/>
                </a:solidFill>
              </a:rPr>
              <a:t>分かりやすい</a:t>
            </a:r>
            <a:endParaRPr lang="en-US" altLang="ja-JP" sz="40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4000" b="1" dirty="0" smtClean="0">
                <a:solidFill>
                  <a:schemeClr val="tx1"/>
                </a:solidFill>
              </a:rPr>
              <a:t>簡単な表現を</a:t>
            </a:r>
            <a:endParaRPr lang="en-US" altLang="ja-JP" sz="40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4000" b="1" dirty="0" smtClean="0">
                <a:solidFill>
                  <a:schemeClr val="tx1"/>
                </a:solidFill>
              </a:rPr>
              <a:t>使うと</a:t>
            </a:r>
            <a:r>
              <a:rPr lang="en-US" altLang="ja-JP" sz="4000" b="1" dirty="0" smtClean="0">
                <a:solidFill>
                  <a:schemeClr val="tx1"/>
                </a:solidFill>
              </a:rPr>
              <a:t>GOOD</a:t>
            </a:r>
            <a:r>
              <a:rPr lang="ja-JP" altLang="en-US" sz="4000" b="1" dirty="0" smtClean="0">
                <a:solidFill>
                  <a:schemeClr val="tx1"/>
                </a:solidFill>
              </a:rPr>
              <a:t>！</a:t>
            </a:r>
            <a:endParaRPr kumimoji="1" lang="ja-JP" altLang="en-US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484825" y="842796"/>
            <a:ext cx="5015231" cy="585110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4" y="185627"/>
            <a:ext cx="4081530" cy="84468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this?</a:t>
            </a:r>
            <a:endParaRPr kumimoji="1"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タイトル 1"/>
          <p:cNvSpPr txBox="1"/>
          <p:nvPr/>
        </p:nvSpPr>
        <p:spPr>
          <a:xfrm>
            <a:off x="7496576" y="185627"/>
            <a:ext cx="4429261" cy="8446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a shrine.</a:t>
            </a:r>
            <a:endParaRPr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484825" y="5175355"/>
            <a:ext cx="5245412" cy="1518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795651" y="909535"/>
            <a:ext cx="4202129" cy="594846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4" y="185627"/>
            <a:ext cx="4081530" cy="84468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this?</a:t>
            </a:r>
            <a:endParaRPr kumimoji="1"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タイトル 1"/>
          <p:cNvSpPr txBox="1"/>
          <p:nvPr/>
        </p:nvSpPr>
        <p:spPr>
          <a:xfrm>
            <a:off x="6980350" y="185627"/>
            <a:ext cx="4945488" cy="8446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a </a:t>
            </a:r>
            <a:r>
              <a:rPr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hospital.</a:t>
            </a:r>
            <a:endParaRPr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381794" y="5239749"/>
            <a:ext cx="5245412" cy="1518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949561" y="1030310"/>
            <a:ext cx="4134896" cy="577220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4" y="185627"/>
            <a:ext cx="4081530" cy="84468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this?</a:t>
            </a:r>
            <a:endParaRPr kumimoji="1"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タイトル 1"/>
          <p:cNvSpPr txBox="1"/>
          <p:nvPr/>
        </p:nvSpPr>
        <p:spPr>
          <a:xfrm>
            <a:off x="7496576" y="185627"/>
            <a:ext cx="4429261" cy="8446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a </a:t>
            </a:r>
            <a:r>
              <a:rPr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temple.</a:t>
            </a:r>
            <a:endParaRPr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394303" y="5210629"/>
            <a:ext cx="5245412" cy="1591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061828" y="1030310"/>
            <a:ext cx="4341943" cy="584286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4" y="185627"/>
            <a:ext cx="4081530" cy="84468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this?</a:t>
            </a:r>
            <a:endParaRPr kumimoji="1"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タイトル 1"/>
          <p:cNvSpPr txBox="1"/>
          <p:nvPr/>
        </p:nvSpPr>
        <p:spPr>
          <a:xfrm>
            <a:off x="7496576" y="185627"/>
            <a:ext cx="4429261" cy="8446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a </a:t>
            </a:r>
            <a:r>
              <a:rPr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police.</a:t>
            </a:r>
            <a:endParaRPr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524932" y="5266118"/>
            <a:ext cx="5245412" cy="1591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637150" y="907654"/>
            <a:ext cx="4480399" cy="555071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4" y="185627"/>
            <a:ext cx="4081530" cy="84468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this?</a:t>
            </a:r>
            <a:endParaRPr kumimoji="1"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タイトル 1"/>
          <p:cNvSpPr txBox="1"/>
          <p:nvPr/>
        </p:nvSpPr>
        <p:spPr>
          <a:xfrm>
            <a:off x="7496576" y="185627"/>
            <a:ext cx="4429261" cy="8446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a factory.</a:t>
            </a:r>
            <a:endParaRPr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254644" y="5203065"/>
            <a:ext cx="5245412" cy="1255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p>
            <a:r>
              <a:rPr lang="en-US" altLang="ja-JP" sz="8800"/>
              <a:t>Let’s practice!</a:t>
            </a:r>
            <a:endParaRPr lang="en-US" altLang="ja-JP" sz="8800"/>
          </a:p>
        </p:txBody>
      </p:sp>
      <p:sp>
        <p:nvSpPr>
          <p:cNvPr id="3" name="コンテンツプレースホルダ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ja-JP" altLang="en-US"/>
          </a:p>
        </p:txBody>
      </p:sp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254644" y="416537"/>
            <a:ext cx="5245412" cy="604183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4" y="185627"/>
            <a:ext cx="4081530" cy="84468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this?</a:t>
            </a:r>
            <a:endParaRPr kumimoji="1"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タイトル 1"/>
          <p:cNvSpPr txBox="1"/>
          <p:nvPr/>
        </p:nvSpPr>
        <p:spPr>
          <a:xfrm>
            <a:off x="7496576" y="185627"/>
            <a:ext cx="4429261" cy="8446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a school.</a:t>
            </a:r>
            <a:endParaRPr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1641</Words>
  <Application>WPS Presentation</Application>
  <PresentationFormat>ワイド画面</PresentationFormat>
  <Paragraphs>179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8" baseType="lpstr">
      <vt:lpstr>Arial</vt:lpstr>
      <vt:lpstr>ＭＳ Ｐゴシック</vt:lpstr>
      <vt:lpstr>Wingdings</vt:lpstr>
      <vt:lpstr>Verdana</vt:lpstr>
      <vt:lpstr>Calibri Light</vt:lpstr>
      <vt:lpstr>Calibri</vt:lpstr>
      <vt:lpstr>Microsoft YaHei</vt:lpstr>
      <vt:lpstr>ＭＳ Ｐゴシック</vt:lpstr>
      <vt:lpstr>Arial Unicode MS</vt:lpstr>
      <vt:lpstr>SimSun</vt:lpstr>
      <vt:lpstr>Office テーマ</vt:lpstr>
      <vt:lpstr>English Class</vt:lpstr>
      <vt:lpstr>What’s this?</vt:lpstr>
      <vt:lpstr>What’s this?</vt:lpstr>
      <vt:lpstr>What’s this?</vt:lpstr>
      <vt:lpstr>What’s this?</vt:lpstr>
      <vt:lpstr>What’s this?</vt:lpstr>
      <vt:lpstr>What’s this?</vt:lpstr>
      <vt:lpstr>PowerPoint 演示文稿</vt:lpstr>
      <vt:lpstr>What’s this?</vt:lpstr>
      <vt:lpstr>What’s this?</vt:lpstr>
      <vt:lpstr>What’s this?</vt:lpstr>
      <vt:lpstr>What’s this?</vt:lpstr>
      <vt:lpstr>What’s this?</vt:lpstr>
      <vt:lpstr>What’s this?</vt:lpstr>
      <vt:lpstr>What’s this?　ってどんな意味？</vt:lpstr>
      <vt:lpstr>I have questions!</vt:lpstr>
      <vt:lpstr>Who is he?</vt:lpstr>
      <vt:lpstr>Who is he?</vt:lpstr>
      <vt:lpstr>Who is she?</vt:lpstr>
      <vt:lpstr>Who is she?</vt:lpstr>
      <vt:lpstr>Whoとはどんな意味？？</vt:lpstr>
      <vt:lpstr>練習しよう</vt:lpstr>
      <vt:lpstr>練習しよう</vt:lpstr>
      <vt:lpstr>Today’s Target!</vt:lpstr>
      <vt:lpstr>How to do</vt:lpstr>
      <vt:lpstr>Demonstration! 1</vt:lpstr>
      <vt:lpstr>Demonstration! 2</vt:lpstr>
    </vt:vector>
  </TitlesOfParts>
  <Company>岡崎市教育委員会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杉浦　諭</dc:creator>
  <cp:lastModifiedBy>ron</cp:lastModifiedBy>
  <cp:revision>15</cp:revision>
  <dcterms:created xsi:type="dcterms:W3CDTF">2021-05-19T00:57:00Z</dcterms:created>
  <dcterms:modified xsi:type="dcterms:W3CDTF">2023-01-10T15:30:54Z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1041-11.8.2.10326</vt:lpwstr>
  </property>
</Properties>
</file>