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2" r:id="rId6"/>
    <p:sldId id="287" r:id="rId7"/>
    <p:sldId id="263" r:id="rId8"/>
    <p:sldId id="264" r:id="rId9"/>
    <p:sldId id="286" r:id="rId10"/>
    <p:sldId id="265" r:id="rId11"/>
    <p:sldId id="266" r:id="rId12"/>
    <p:sldId id="267" r:id="rId13"/>
    <p:sldId id="285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28AE0-F331-47E0-8EDE-11E9CCA385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DA60F-3CA3-4CE5-8D4F-51A15268DA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13800" b="1" dirty="0" smtClean="0"/>
              <a:t>English Class</a:t>
            </a:r>
            <a:endParaRPr kumimoji="1" lang="ja-JP" altLang="en-US" sz="13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 smtClean="0"/>
              <a:t>1</a:t>
            </a:r>
            <a:r>
              <a:rPr lang="ja-JP" altLang="en-US" sz="4000" b="1" dirty="0" smtClean="0"/>
              <a:t>年　</a:t>
            </a:r>
            <a:r>
              <a:rPr lang="en-US" altLang="ja-JP" sz="4000" b="1" dirty="0" smtClean="0"/>
              <a:t>be</a:t>
            </a:r>
            <a:r>
              <a:rPr lang="ja-JP" altLang="en-US" sz="4000" b="1" dirty="0" smtClean="0"/>
              <a:t>動詞と</a:t>
            </a:r>
            <a:r>
              <a:rPr lang="ja-JP" altLang="en-US" sz="4000" b="1" dirty="0" smtClean="0"/>
              <a:t>一般動詞</a:t>
            </a:r>
            <a:endParaRPr lang="ja-JP" altLang="en-US" sz="40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ron\Desktop\生徒1.png生徒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18070" y="1210235"/>
            <a:ext cx="2946400" cy="543424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18186" y="85899"/>
            <a:ext cx="11230377" cy="1325563"/>
          </a:xfrm>
        </p:spPr>
        <p:txBody>
          <a:bodyPr>
            <a:normAutofit/>
          </a:bodyPr>
          <a:lstStyle/>
          <a:p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 </a:t>
            </a:r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Hond</a:t>
            </a:r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Kaito</a:t>
            </a:r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kumimoji="1"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タイトル 1"/>
          <p:cNvSpPr txBox="1"/>
          <p:nvPr/>
        </p:nvSpPr>
        <p:spPr>
          <a:xfrm>
            <a:off x="5702319" y="5413047"/>
            <a:ext cx="636450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I’m not.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8186" y="85899"/>
            <a:ext cx="11230377" cy="1325563"/>
          </a:xfrm>
        </p:spPr>
        <p:txBody>
          <a:bodyPr>
            <a:normAutofit/>
          </a:bodyPr>
          <a:lstStyle/>
          <a:p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 Keisuke Kato?</a:t>
            </a:r>
            <a:endParaRPr kumimoji="1"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コンテンツ プレースホルダー 3" descr="C:\Users\ron\Desktop\character_boy_normal.pngcharacter_boy_normal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202083" y="1308431"/>
            <a:ext cx="3878580" cy="5277779"/>
          </a:xfrm>
        </p:spPr>
      </p:pic>
      <p:sp>
        <p:nvSpPr>
          <p:cNvPr id="5" name="タイトル 1"/>
          <p:cNvSpPr txBox="1"/>
          <p:nvPr/>
        </p:nvSpPr>
        <p:spPr>
          <a:xfrm>
            <a:off x="5484058" y="5260647"/>
            <a:ext cx="636450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I’m not.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80505" cy="1325880"/>
          </a:xfrm>
        </p:spPr>
        <p:txBody>
          <a:bodyPr/>
          <a:p>
            <a:r>
              <a:rPr lang="en-US" altLang="ja-JP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Next Challenge!</a:t>
            </a:r>
            <a:endParaRPr lang="en-US" altLang="ja-JP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68172"/>
            <a:ext cx="7272808" cy="6429163"/>
          </a:xfrm>
        </p:spPr>
      </p:pic>
      <p:sp>
        <p:nvSpPr>
          <p:cNvPr id="5" name="タイトル 1"/>
          <p:cNvSpPr txBox="1"/>
          <p:nvPr/>
        </p:nvSpPr>
        <p:spPr>
          <a:xfrm>
            <a:off x="331470" y="158750"/>
            <a:ext cx="5817870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cake.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タイトル 1"/>
          <p:cNvSpPr txBox="1"/>
          <p:nvPr/>
        </p:nvSpPr>
        <p:spPr>
          <a:xfrm>
            <a:off x="3322955" y="5481955"/>
            <a:ext cx="8587105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like cake?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21285" y="3228340"/>
            <a:ext cx="3448050" cy="2079625"/>
          </a:xfrm>
          <a:prstGeom prst="wedgeRoundRectCallout">
            <a:avLst>
              <a:gd name="adj1" fmla="val 52504"/>
              <a:gd name="adj2" fmla="val -58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sz="2400"/>
              <a:t>本来は画像のみ</a:t>
            </a:r>
            <a:r>
              <a:rPr lang="ja-JP" altLang="en-US" sz="2400"/>
              <a:t>を</a:t>
            </a:r>
            <a:endParaRPr lang="ja-JP" altLang="en-US" sz="2400"/>
          </a:p>
          <a:p>
            <a:pPr algn="ctr"/>
            <a:r>
              <a:rPr lang="ja-JP" altLang="en-US" sz="2400"/>
              <a:t>見せて、英語の</a:t>
            </a:r>
            <a:r>
              <a:rPr lang="ja-JP" altLang="en-US" sz="2400"/>
              <a:t>文字は</a:t>
            </a:r>
            <a:endParaRPr lang="ja-JP" altLang="en-US" sz="2400"/>
          </a:p>
          <a:p>
            <a:pPr algn="ctr"/>
            <a:r>
              <a:rPr lang="ja-JP" altLang="en-US" sz="2400"/>
              <a:t>表示させていません</a:t>
            </a:r>
            <a:r>
              <a:rPr lang="ja-JP" altLang="en-US" sz="2400"/>
              <a:t>。</a:t>
            </a:r>
            <a:endParaRPr lang="ja-JP" altLang="en-US" sz="2400"/>
          </a:p>
          <a:p>
            <a:pPr algn="ctr"/>
            <a:r>
              <a:rPr lang="ja-JP" altLang="en-US" sz="2400"/>
              <a:t>（分かりにくいため</a:t>
            </a:r>
            <a:r>
              <a:rPr lang="ja-JP" altLang="en-US" sz="2400"/>
              <a:t>に</a:t>
            </a:r>
            <a:endParaRPr lang="ja-JP" altLang="en-US" sz="2400"/>
          </a:p>
          <a:p>
            <a:pPr algn="ctr"/>
            <a:r>
              <a:rPr lang="ja-JP" altLang="en-US" sz="2400"/>
              <a:t>文字を</a:t>
            </a:r>
            <a:r>
              <a:rPr lang="ja-JP" altLang="en-US" sz="2400"/>
              <a:t>加えてあります）</a:t>
            </a:r>
            <a:endParaRPr lang="ja-JP" altLang="en-US" sz="24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40" y="274638"/>
            <a:ext cx="7880920" cy="6526386"/>
          </a:xfrm>
        </p:spPr>
      </p:pic>
      <p:sp>
        <p:nvSpPr>
          <p:cNvPr id="5" name="タイトル 1"/>
          <p:cNvSpPr txBox="1"/>
          <p:nvPr/>
        </p:nvSpPr>
        <p:spPr>
          <a:xfrm>
            <a:off x="331470" y="158750"/>
            <a:ext cx="7390130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milk crepe.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タイトル 1"/>
          <p:cNvSpPr txBox="1"/>
          <p:nvPr/>
        </p:nvSpPr>
        <p:spPr>
          <a:xfrm>
            <a:off x="1080770" y="5512435"/>
            <a:ext cx="10907395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like milk crepe?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16" y="274638"/>
            <a:ext cx="8453984" cy="6340488"/>
          </a:xfrm>
        </p:spPr>
      </p:pic>
      <p:sp>
        <p:nvSpPr>
          <p:cNvPr id="5" name="タイトル 1"/>
          <p:cNvSpPr txBox="1"/>
          <p:nvPr/>
        </p:nvSpPr>
        <p:spPr>
          <a:xfrm>
            <a:off x="331470" y="158750"/>
            <a:ext cx="5817870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steak.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タイトル 1"/>
          <p:cNvSpPr txBox="1"/>
          <p:nvPr/>
        </p:nvSpPr>
        <p:spPr>
          <a:xfrm>
            <a:off x="3322955" y="5481955"/>
            <a:ext cx="8587105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like steak?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77" y="476672"/>
            <a:ext cx="8844846" cy="5890666"/>
          </a:xfrm>
        </p:spPr>
      </p:pic>
      <p:sp>
        <p:nvSpPr>
          <p:cNvPr id="5" name="タイトル 1"/>
          <p:cNvSpPr txBox="1"/>
          <p:nvPr/>
        </p:nvSpPr>
        <p:spPr>
          <a:xfrm>
            <a:off x="331470" y="158750"/>
            <a:ext cx="6608445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yakiniku.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タイトル 1"/>
          <p:cNvSpPr txBox="1"/>
          <p:nvPr/>
        </p:nvSpPr>
        <p:spPr>
          <a:xfrm>
            <a:off x="2409825" y="5481955"/>
            <a:ext cx="9500235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like yakiniku?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74638"/>
            <a:ext cx="6480720" cy="6480720"/>
          </a:xfrm>
        </p:spPr>
      </p:pic>
      <p:sp>
        <p:nvSpPr>
          <p:cNvPr id="5" name="タイトル 1"/>
          <p:cNvSpPr txBox="1"/>
          <p:nvPr/>
        </p:nvSpPr>
        <p:spPr>
          <a:xfrm>
            <a:off x="331470" y="158750"/>
            <a:ext cx="5817870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math.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タイトル 1"/>
          <p:cNvSpPr txBox="1"/>
          <p:nvPr/>
        </p:nvSpPr>
        <p:spPr>
          <a:xfrm>
            <a:off x="3322955" y="5481955"/>
            <a:ext cx="8587105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like math?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692696"/>
            <a:ext cx="7513879" cy="5760640"/>
          </a:xfrm>
        </p:spPr>
      </p:pic>
      <p:sp>
        <p:nvSpPr>
          <p:cNvPr id="5" name="タイトル 1"/>
          <p:cNvSpPr txBox="1"/>
          <p:nvPr/>
        </p:nvSpPr>
        <p:spPr>
          <a:xfrm>
            <a:off x="331470" y="158750"/>
            <a:ext cx="6639560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science.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タイトル 1"/>
          <p:cNvSpPr txBox="1"/>
          <p:nvPr/>
        </p:nvSpPr>
        <p:spPr>
          <a:xfrm>
            <a:off x="2136140" y="5481955"/>
            <a:ext cx="9773920" cy="12153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like science?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636" y="96184"/>
            <a:ext cx="4863352" cy="95268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何を聞いていた？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9636" y="1304365"/>
            <a:ext cx="11667564" cy="5069160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あなたは～～が好きですか？</a:t>
            </a:r>
            <a:endParaRPr kumimoji="1" lang="en-US" altLang="ja-JP" sz="4000" dirty="0" smtClean="0"/>
          </a:p>
          <a:p>
            <a:r>
              <a:rPr lang="ja-JP" altLang="en-US" sz="4000" dirty="0"/>
              <a:t>　</a:t>
            </a:r>
            <a:r>
              <a:rPr lang="ja-JP" altLang="en-US" sz="4000" dirty="0" smtClean="0"/>
              <a:t>⇒はい、そうです。／　いいえ、ちがいます。</a:t>
            </a:r>
            <a:endParaRPr lang="en-US" altLang="ja-JP" sz="4000" dirty="0" smtClean="0"/>
          </a:p>
          <a:p>
            <a:endParaRPr kumimoji="1" lang="en-US" altLang="ja-JP" sz="4000" dirty="0"/>
          </a:p>
          <a:p>
            <a:r>
              <a:rPr lang="ja-JP" altLang="en-US" sz="4000" dirty="0" smtClean="0"/>
              <a:t>英語で言うと</a:t>
            </a:r>
            <a:r>
              <a:rPr lang="en-US" altLang="ja-JP" sz="4000" dirty="0" smtClean="0"/>
              <a:t>…</a:t>
            </a:r>
            <a:endParaRPr lang="en-US" altLang="ja-JP" sz="4000" dirty="0" smtClean="0"/>
          </a:p>
          <a:p>
            <a:r>
              <a:rPr lang="en-US" altLang="ja-JP" sz="8000" b="1" dirty="0"/>
              <a:t>Do you like ~~?</a:t>
            </a:r>
            <a:endParaRPr lang="en-US" altLang="ja-JP" sz="8000" b="1" dirty="0"/>
          </a:p>
          <a:p>
            <a:r>
              <a:rPr lang="ja-JP" altLang="en-US" sz="8000" b="1" dirty="0"/>
              <a:t>　</a:t>
            </a:r>
            <a:r>
              <a:rPr lang="ja-JP" altLang="en-US" sz="8000" b="1" dirty="0"/>
              <a:t>⇒</a:t>
            </a:r>
            <a:r>
              <a:rPr lang="en-US" altLang="ja-JP" sz="8000" b="1" dirty="0"/>
              <a:t>Yes, I do.  / No, I don’t.</a:t>
            </a:r>
            <a:endParaRPr lang="ja-JP" alt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8186" y="85899"/>
            <a:ext cx="10748493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Takeru Sato.</a:t>
            </a:r>
            <a:endParaRPr kumimoji="1"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コンテンツ プレースホルダー 3" descr="C:\Users\ron\Desktop\character_boy_normal.pngcharacter_boy_normal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182129" y="1308431"/>
            <a:ext cx="3836670" cy="5220000"/>
          </a:xfrm>
        </p:spPr>
      </p:pic>
      <p:sp>
        <p:nvSpPr>
          <p:cNvPr id="3" name="角丸四角形吹き出し 2"/>
          <p:cNvSpPr/>
          <p:nvPr/>
        </p:nvSpPr>
        <p:spPr>
          <a:xfrm>
            <a:off x="222250" y="3265805"/>
            <a:ext cx="3448050" cy="2079625"/>
          </a:xfrm>
          <a:prstGeom prst="wedgeRoundRectCallout">
            <a:avLst>
              <a:gd name="adj1" fmla="val 57200"/>
              <a:gd name="adj2" fmla="val -808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sz="2400"/>
              <a:t>名前と人物は</a:t>
            </a:r>
            <a:endParaRPr lang="ja-JP" altLang="en-US" sz="2400"/>
          </a:p>
          <a:p>
            <a:pPr algn="ctr"/>
            <a:r>
              <a:rPr lang="ja-JP" altLang="en-US" sz="2400"/>
              <a:t>生徒になじみの深い</a:t>
            </a:r>
            <a:endParaRPr lang="ja-JP" altLang="en-US" sz="2400"/>
          </a:p>
          <a:p>
            <a:pPr algn="ctr"/>
            <a:r>
              <a:rPr lang="ja-JP" altLang="en-US" sz="2400"/>
              <a:t>ものに変更してください</a:t>
            </a: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1306" y="186481"/>
            <a:ext cx="11075894" cy="64563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Be</a:t>
            </a:r>
            <a:r>
              <a:rPr kumimoji="1" lang="ja-JP" altLang="en-US" sz="3600" b="1" dirty="0" smtClean="0"/>
              <a:t>動詞がない文章（一般動詞）では、</a:t>
            </a:r>
            <a:endParaRPr kumimoji="1" lang="en-US" altLang="ja-JP" sz="3600" b="1" dirty="0" smtClean="0"/>
          </a:p>
          <a:p>
            <a:r>
              <a:rPr lang="ja-JP" altLang="en-US" sz="4800" b="1" dirty="0">
                <a:solidFill>
                  <a:srgbClr val="0070C0"/>
                </a:solidFill>
              </a:rPr>
              <a:t>「</a:t>
            </a:r>
            <a:r>
              <a:rPr lang="en-US" altLang="ja-JP" sz="4800" b="1" dirty="0">
                <a:solidFill>
                  <a:srgbClr val="0070C0"/>
                </a:solidFill>
              </a:rPr>
              <a:t>be</a:t>
            </a:r>
            <a:r>
              <a:rPr lang="ja-JP" altLang="en-US" sz="4800" b="1" dirty="0">
                <a:solidFill>
                  <a:srgbClr val="0070C0"/>
                </a:solidFill>
              </a:rPr>
              <a:t>動詞　前に出したら　疑問文」</a:t>
            </a:r>
            <a:endParaRPr lang="en-US" altLang="ja-JP" sz="4800" b="1" dirty="0">
              <a:solidFill>
                <a:srgbClr val="0070C0"/>
              </a:solidFill>
            </a:endParaRPr>
          </a:p>
          <a:p>
            <a:r>
              <a:rPr lang="ja-JP" altLang="en-US" sz="3600" b="1" dirty="0" smtClean="0"/>
              <a:t>が使えない！</a:t>
            </a:r>
            <a:endParaRPr lang="en-US" altLang="ja-JP" sz="3600" b="1" dirty="0" smtClean="0"/>
          </a:p>
          <a:p>
            <a:endParaRPr kumimoji="1" lang="en-US" altLang="ja-JP" sz="3600" b="1" dirty="0"/>
          </a:p>
          <a:p>
            <a:r>
              <a:rPr lang="ja-JP" altLang="en-US" sz="3600" b="1" dirty="0" smtClean="0"/>
              <a:t>こまった、こまった、</a:t>
            </a:r>
            <a:r>
              <a:rPr lang="ja-JP" altLang="en-US" sz="3600" b="1" dirty="0" err="1" smtClean="0"/>
              <a:t>どーしよう</a:t>
            </a:r>
            <a:r>
              <a:rPr lang="ja-JP" altLang="en-US" sz="3600" b="1" dirty="0" smtClean="0"/>
              <a:t>、</a:t>
            </a:r>
            <a:r>
              <a:rPr lang="en-US" altLang="ja-JP" sz="3600" b="1" dirty="0" smtClean="0"/>
              <a:t>Do </a:t>
            </a:r>
            <a:r>
              <a:rPr lang="ja-JP" altLang="en-US" sz="3600" b="1" dirty="0" smtClean="0"/>
              <a:t>しよう、</a:t>
            </a:r>
            <a:endParaRPr lang="en-US" altLang="ja-JP" sz="3600" b="1" dirty="0" smtClean="0"/>
          </a:p>
          <a:p>
            <a:r>
              <a:rPr kumimoji="1" lang="en-US" altLang="ja-JP" sz="3600" b="1" dirty="0" smtClean="0"/>
              <a:t>Do</a:t>
            </a:r>
            <a:r>
              <a:rPr lang="en-US" altLang="ja-JP" sz="3600" b="1" dirty="0" smtClean="0"/>
              <a:t>…???</a:t>
            </a:r>
            <a:r>
              <a:rPr lang="ja-JP" altLang="en-US" sz="3600" b="1" dirty="0" smtClean="0"/>
              <a:t>　　　</a:t>
            </a:r>
            <a:r>
              <a:rPr lang="en-US" altLang="ja-JP" sz="3600" b="1" dirty="0" smtClean="0"/>
              <a:t>Do</a:t>
            </a:r>
            <a:r>
              <a:rPr lang="ja-JP" altLang="en-US" sz="3600" b="1" dirty="0" smtClean="0"/>
              <a:t>を出そう！</a:t>
            </a:r>
            <a:endParaRPr lang="en-US" altLang="ja-JP" sz="3600" b="1" dirty="0" smtClean="0"/>
          </a:p>
          <a:p>
            <a:r>
              <a:rPr lang="ja-JP" altLang="en-US" sz="4400" b="1" dirty="0">
                <a:solidFill>
                  <a:srgbClr val="00B050"/>
                </a:solidFill>
              </a:rPr>
              <a:t>「</a:t>
            </a:r>
            <a:r>
              <a:rPr lang="ja-JP" altLang="en-US" sz="4400" b="1" dirty="0" err="1">
                <a:solidFill>
                  <a:srgbClr val="00B050"/>
                </a:solidFill>
              </a:rPr>
              <a:t>どーしよう</a:t>
            </a:r>
            <a:r>
              <a:rPr lang="ja-JP" altLang="en-US" sz="4400" b="1" dirty="0">
                <a:solidFill>
                  <a:srgbClr val="00B050"/>
                </a:solidFill>
              </a:rPr>
              <a:t>　こまっていたら　</a:t>
            </a:r>
            <a:r>
              <a:rPr lang="en-US" altLang="ja-JP" sz="4400" b="1" dirty="0">
                <a:solidFill>
                  <a:srgbClr val="00B050"/>
                </a:solidFill>
              </a:rPr>
              <a:t>Do</a:t>
            </a:r>
            <a:r>
              <a:rPr lang="ja-JP" altLang="en-US" sz="4400" b="1" dirty="0">
                <a:solidFill>
                  <a:srgbClr val="00B050"/>
                </a:solidFill>
              </a:rPr>
              <a:t>が出た」</a:t>
            </a:r>
            <a:endParaRPr lang="ja-JP" altLang="en-US" sz="4400" b="1" dirty="0">
              <a:solidFill>
                <a:srgbClr val="00B050"/>
              </a:solidFill>
            </a:endParaRPr>
          </a:p>
          <a:p>
            <a:r>
              <a:rPr lang="en-US" altLang="ja-JP" sz="4800" b="1" dirty="0">
                <a:latin typeface="Verdana" panose="020B0604030504040204" pitchFamily="34" charset="0"/>
                <a:cs typeface="Verdana" panose="020B0604030504040204" pitchFamily="34" charset="0"/>
              </a:rPr>
              <a:t>Do you like yakiniku?</a:t>
            </a:r>
            <a:endParaRPr lang="en-US" altLang="ja-JP" sz="48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ja-JP" sz="4800" b="1" dirty="0">
                <a:latin typeface="Verdana" panose="020B0604030504040204" pitchFamily="34" charset="0"/>
                <a:cs typeface="Verdana" panose="020B0604030504040204" pitchFamily="34" charset="0"/>
              </a:rPr>
              <a:t>       Yes, I do.  / No, I don’t.</a:t>
            </a:r>
            <a:endParaRPr lang="en-US" altLang="ja-JP" sz="4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角丸四角形吹き出し 1"/>
          <p:cNvSpPr/>
          <p:nvPr/>
        </p:nvSpPr>
        <p:spPr>
          <a:xfrm>
            <a:off x="8439150" y="1939925"/>
            <a:ext cx="3448050" cy="2079625"/>
          </a:xfrm>
          <a:prstGeom prst="wedgeRoundRectCallout">
            <a:avLst>
              <a:gd name="adj1" fmla="val 52504"/>
              <a:gd name="adj2" fmla="val -58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sz="2400"/>
              <a:t>製作者は</a:t>
            </a:r>
            <a:r>
              <a:rPr lang="ja-JP" altLang="en-US" sz="2400"/>
              <a:t>このように</a:t>
            </a:r>
            <a:endParaRPr lang="ja-JP" altLang="en-US" sz="2400"/>
          </a:p>
          <a:p>
            <a:pPr algn="ctr"/>
            <a:r>
              <a:rPr lang="ja-JP" altLang="en-US" sz="2400"/>
              <a:t>教えた、という</a:t>
            </a:r>
            <a:r>
              <a:rPr lang="ja-JP" altLang="en-US" sz="2400"/>
              <a:t>１つの</a:t>
            </a:r>
            <a:endParaRPr lang="ja-JP" altLang="en-US" sz="2400"/>
          </a:p>
          <a:p>
            <a:pPr algn="ctr"/>
            <a:r>
              <a:rPr lang="ja-JP" altLang="en-US" sz="2400"/>
              <a:t>例です。自分な</a:t>
            </a:r>
            <a:r>
              <a:rPr lang="ja-JP" altLang="en-US" sz="2400"/>
              <a:t>りに</a:t>
            </a:r>
            <a:endParaRPr lang="ja-JP" altLang="en-US" sz="2400"/>
          </a:p>
          <a:p>
            <a:pPr algn="ctr"/>
            <a:r>
              <a:rPr lang="ja-JP" altLang="en-US" sz="2400"/>
              <a:t>アレンジ</a:t>
            </a:r>
            <a:r>
              <a:rPr lang="ja-JP" altLang="en-US" sz="2400"/>
              <a:t>してください。</a:t>
            </a: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68172"/>
            <a:ext cx="7272808" cy="6429163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981200" y="4869160"/>
            <a:ext cx="8229600" cy="1828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ja-JP" altLang="en-US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ja-JP" altLang="en-US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ja-JP" altLang="en-US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cake?</a:t>
            </a:r>
            <a:endParaRPr lang="en-US" altLang="ja-JP" sz="4400" b="1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Yes, I do.  /  No, I don’t.</a:t>
            </a:r>
            <a:endParaRPr lang="en-US" altLang="ja-JP" sz="4400" b="1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77" y="476672"/>
            <a:ext cx="8844846" cy="5890666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81200" y="4869160"/>
            <a:ext cx="8229600" cy="1828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ja-JP" altLang="en-US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ja-JP" altLang="en-US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ja-JP" altLang="en-US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4400" b="1" i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yakiniku</a:t>
            </a:r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altLang="ja-JP" sz="4400" b="1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Yes, I do.  /  No, I don’t.</a:t>
            </a:r>
            <a:endParaRPr lang="en-US" altLang="ja-JP" sz="4400" b="1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74638"/>
            <a:ext cx="6480720" cy="648072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81200" y="4869160"/>
            <a:ext cx="8229600" cy="1828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ja-JP" altLang="en-US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ja-JP" altLang="en-US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ja-JP" altLang="en-US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math?</a:t>
            </a:r>
            <a:endParaRPr lang="en-US" altLang="ja-JP" sz="4400" b="1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ja-JP" sz="44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Yes, I do.  /  No, I don’t.</a:t>
            </a:r>
            <a:endParaRPr lang="en-US" altLang="ja-JP" sz="4400" b="1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1306" y="186481"/>
            <a:ext cx="11075894" cy="64563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Be</a:t>
            </a:r>
            <a:r>
              <a:rPr kumimoji="1" lang="ja-JP" altLang="en-US" sz="3600" b="1" dirty="0" smtClean="0"/>
              <a:t>動詞がない文章（一般動詞）では、</a:t>
            </a:r>
            <a:endParaRPr kumimoji="1" lang="en-US" altLang="ja-JP" sz="3600" b="1" dirty="0" smtClean="0"/>
          </a:p>
          <a:p>
            <a:r>
              <a:rPr lang="ja-JP" altLang="en-US" sz="4800" b="1" dirty="0">
                <a:solidFill>
                  <a:srgbClr val="0070C0"/>
                </a:solidFill>
              </a:rPr>
              <a:t>「</a:t>
            </a:r>
            <a:r>
              <a:rPr lang="en-US" altLang="ja-JP" sz="4800" b="1" dirty="0">
                <a:solidFill>
                  <a:srgbClr val="0070C0"/>
                </a:solidFill>
              </a:rPr>
              <a:t>be</a:t>
            </a:r>
            <a:r>
              <a:rPr lang="ja-JP" altLang="en-US" sz="4800" b="1" dirty="0">
                <a:solidFill>
                  <a:srgbClr val="0070C0"/>
                </a:solidFill>
              </a:rPr>
              <a:t>動詞　前に出したら　疑問文」</a:t>
            </a:r>
            <a:endParaRPr lang="en-US" altLang="ja-JP" sz="4800" b="1" dirty="0">
              <a:solidFill>
                <a:srgbClr val="0070C0"/>
              </a:solidFill>
            </a:endParaRPr>
          </a:p>
          <a:p>
            <a:r>
              <a:rPr lang="ja-JP" altLang="en-US" sz="3600" b="1" dirty="0" smtClean="0"/>
              <a:t>が使えない！</a:t>
            </a:r>
            <a:endParaRPr lang="en-US" altLang="ja-JP" sz="3600" b="1" dirty="0" smtClean="0"/>
          </a:p>
          <a:p>
            <a:endParaRPr kumimoji="1" lang="en-US" altLang="ja-JP" sz="3600" b="1" dirty="0"/>
          </a:p>
          <a:p>
            <a:r>
              <a:rPr lang="ja-JP" altLang="en-US" sz="3600" b="1" dirty="0" smtClean="0"/>
              <a:t>こまった、こまった、</a:t>
            </a:r>
            <a:r>
              <a:rPr lang="ja-JP" altLang="en-US" sz="3600" b="1" dirty="0" err="1" smtClean="0"/>
              <a:t>どーしよう</a:t>
            </a:r>
            <a:r>
              <a:rPr lang="ja-JP" altLang="en-US" sz="3600" b="1" dirty="0" smtClean="0"/>
              <a:t>、</a:t>
            </a:r>
            <a:r>
              <a:rPr lang="en-US" altLang="ja-JP" sz="3600" b="1" dirty="0" smtClean="0"/>
              <a:t>Do </a:t>
            </a:r>
            <a:r>
              <a:rPr lang="ja-JP" altLang="en-US" sz="3600" b="1" dirty="0" smtClean="0"/>
              <a:t>しよう、</a:t>
            </a:r>
            <a:endParaRPr lang="en-US" altLang="ja-JP" sz="3600" b="1" dirty="0" smtClean="0"/>
          </a:p>
          <a:p>
            <a:r>
              <a:rPr kumimoji="1" lang="en-US" altLang="ja-JP" sz="3600" b="1" dirty="0" smtClean="0"/>
              <a:t>Do</a:t>
            </a:r>
            <a:r>
              <a:rPr lang="en-US" altLang="ja-JP" sz="3600" b="1" dirty="0" smtClean="0"/>
              <a:t>…???</a:t>
            </a:r>
            <a:r>
              <a:rPr lang="ja-JP" altLang="en-US" sz="3600" b="1" dirty="0" smtClean="0"/>
              <a:t>　　　</a:t>
            </a:r>
            <a:r>
              <a:rPr lang="en-US" altLang="ja-JP" sz="3600" b="1" dirty="0" smtClean="0"/>
              <a:t>Do</a:t>
            </a:r>
            <a:r>
              <a:rPr lang="ja-JP" altLang="en-US" sz="3600" b="1" dirty="0" smtClean="0"/>
              <a:t>を出そう！</a:t>
            </a:r>
            <a:endParaRPr lang="en-US" altLang="ja-JP" sz="3600" b="1" dirty="0" smtClean="0"/>
          </a:p>
          <a:p>
            <a:r>
              <a:rPr lang="ja-JP" altLang="en-US" sz="4400" b="1" dirty="0">
                <a:solidFill>
                  <a:srgbClr val="00B050"/>
                </a:solidFill>
              </a:rPr>
              <a:t>「</a:t>
            </a:r>
            <a:r>
              <a:rPr lang="ja-JP" altLang="en-US" sz="4400" b="1" dirty="0" err="1">
                <a:solidFill>
                  <a:srgbClr val="00B050"/>
                </a:solidFill>
              </a:rPr>
              <a:t>どーしよう</a:t>
            </a:r>
            <a:r>
              <a:rPr lang="ja-JP" altLang="en-US" sz="4400" b="1" dirty="0">
                <a:solidFill>
                  <a:srgbClr val="00B050"/>
                </a:solidFill>
              </a:rPr>
              <a:t>　こまっていたら　</a:t>
            </a:r>
            <a:r>
              <a:rPr lang="en-US" altLang="ja-JP" sz="4400" b="1" dirty="0">
                <a:solidFill>
                  <a:srgbClr val="00B050"/>
                </a:solidFill>
              </a:rPr>
              <a:t>Do</a:t>
            </a:r>
            <a:r>
              <a:rPr lang="ja-JP" altLang="en-US" sz="4400" b="1" dirty="0">
                <a:solidFill>
                  <a:srgbClr val="00B050"/>
                </a:solidFill>
              </a:rPr>
              <a:t>が出た」</a:t>
            </a:r>
            <a:endParaRPr lang="ja-JP" altLang="en-US" sz="4400" b="1" dirty="0">
              <a:solidFill>
                <a:srgbClr val="00B050"/>
              </a:solidFill>
            </a:endParaRPr>
          </a:p>
          <a:p>
            <a:r>
              <a:rPr lang="en-US" altLang="ja-JP" sz="5400" b="1" dirty="0"/>
              <a:t>Do you like yakiniku?</a:t>
            </a:r>
            <a:endParaRPr lang="en-US" altLang="ja-JP" sz="5400" b="1" dirty="0"/>
          </a:p>
          <a:p>
            <a:r>
              <a:rPr lang="en-US" altLang="ja-JP" sz="5400" b="1" dirty="0"/>
              <a:t> </a:t>
            </a:r>
            <a:r>
              <a:rPr lang="en-US" altLang="ja-JP" sz="5400" b="1" dirty="0"/>
              <a:t>      Yes, I do.  / No, I don’t.</a:t>
            </a:r>
            <a:endParaRPr lang="ja-JP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573491" y="110835"/>
            <a:ext cx="2486891" cy="98367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dirty="0" smtClean="0"/>
              <a:t>まとめ！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0490" y="263237"/>
            <a:ext cx="10758055" cy="6345382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kumimoji="1" lang="ja-JP" altLang="en-US" sz="3600" b="1" dirty="0" smtClean="0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動詞の疑問文・・・</a:t>
            </a:r>
            <a:r>
              <a:rPr kumimoji="1" lang="en-US" altLang="ja-JP" sz="3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kumimoji="1" lang="ja-JP" altLang="en-US" sz="3600" b="1" dirty="0" smtClean="0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動詞を動かす！</a:t>
            </a:r>
            <a:endParaRPr kumimoji="1" lang="en-US" altLang="ja-JP" sz="3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　</a:t>
            </a:r>
            <a:r>
              <a:rPr lang="en-US" altLang="ja-JP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US" altLang="ja-JP" sz="4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en-US" altLang="ja-JP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America.</a:t>
            </a:r>
            <a:endParaRPr lang="en-US" altLang="ja-JP" sz="4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　</a:t>
            </a:r>
            <a:r>
              <a:rPr lang="en-US" altLang="ja-JP" sz="4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en-US" altLang="ja-JP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from America?</a:t>
            </a:r>
            <a:endParaRPr lang="en-US" altLang="ja-JP" sz="44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　</a:t>
            </a:r>
            <a:r>
              <a:rPr lang="ja-JP" altLang="en-US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　　</a:t>
            </a:r>
            <a:r>
              <a:rPr lang="en-US" altLang="ja-JP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I </a:t>
            </a:r>
            <a:r>
              <a:rPr lang="en-US" altLang="ja-JP" sz="4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r>
              <a:rPr lang="en-US" altLang="ja-JP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ja-JP" altLang="en-US" sz="44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altLang="ja-JP" sz="44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/  No, I’</a:t>
            </a:r>
            <a:r>
              <a:rPr lang="en-US" altLang="ja-JP" sz="4400" b="1" dirty="0" smtClean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m not</a:t>
            </a:r>
            <a:r>
              <a:rPr lang="en-US" altLang="ja-JP" sz="44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ja-JP" sz="4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kumimoji="1" lang="en-US" altLang="ja-JP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3600" b="1" dirty="0" smtClean="0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一般動詞の疑問文・・・</a:t>
            </a:r>
            <a:r>
              <a:rPr lang="en-US" altLang="ja-JP" sz="3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ja-JP" altLang="en-US" sz="3600" b="1" dirty="0" smtClean="0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を動かす！</a:t>
            </a:r>
            <a:endParaRPr lang="en-US" altLang="ja-JP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4400" b="1" dirty="0">
                <a:latin typeface="Verdana" panose="020B0604030504040204" pitchFamily="34" charset="0"/>
                <a:cs typeface="Verdana" panose="020B0604030504040204" pitchFamily="34" charset="0"/>
              </a:rPr>
              <a:t>　</a:t>
            </a:r>
            <a:r>
              <a:rPr lang="ja-JP" altLang="en-US" sz="44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　</a:t>
            </a:r>
            <a:r>
              <a:rPr lang="en-US" altLang="ja-JP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play baseball.</a:t>
            </a:r>
            <a:endParaRPr lang="en-US" altLang="ja-JP" sz="4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44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　　</a:t>
            </a:r>
            <a:r>
              <a:rPr lang="en-US" altLang="ja-JP" sz="4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en-US" altLang="ja-JP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play baseball?</a:t>
            </a:r>
            <a:endParaRPr lang="en-US" altLang="ja-JP" sz="44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　</a:t>
            </a:r>
            <a:r>
              <a:rPr lang="ja-JP" altLang="en-US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　　</a:t>
            </a:r>
            <a:r>
              <a:rPr lang="en-US" altLang="ja-JP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I </a:t>
            </a:r>
            <a:r>
              <a:rPr lang="en-US" altLang="ja-JP" sz="4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en-US" altLang="ja-JP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/ No, I </a:t>
            </a:r>
            <a:r>
              <a:rPr lang="en-US" altLang="ja-JP" sz="4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</a:t>
            </a:r>
            <a:r>
              <a:rPr lang="en-US" altLang="ja-JP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1" lang="ja-JP" altLang="en-US" sz="44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8186" y="85899"/>
            <a:ext cx="11230377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 Takeru Sato?</a:t>
            </a:r>
            <a:endParaRPr kumimoji="1"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コンテンツ プレースホルダー 3" descr="C:\Users\ron\Desktop\character_boy_normal.pngcharacter_boy_normal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222403" y="1176351"/>
            <a:ext cx="3878580" cy="5277779"/>
          </a:xfrm>
        </p:spPr>
      </p:pic>
      <p:sp>
        <p:nvSpPr>
          <p:cNvPr id="5" name="タイトル 1"/>
          <p:cNvSpPr txBox="1"/>
          <p:nvPr/>
        </p:nvSpPr>
        <p:spPr>
          <a:xfrm>
            <a:off x="3203595" y="5525442"/>
            <a:ext cx="5785636" cy="11401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I’m not.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18186" y="85899"/>
            <a:ext cx="11230377" cy="1325563"/>
          </a:xfrm>
        </p:spPr>
        <p:txBody>
          <a:bodyPr>
            <a:normAutofit/>
          </a:bodyPr>
          <a:lstStyle/>
          <a:p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 a student?</a:t>
            </a:r>
            <a:endParaRPr kumimoji="1"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タイトル 1"/>
          <p:cNvSpPr txBox="1"/>
          <p:nvPr/>
        </p:nvSpPr>
        <p:spPr>
          <a:xfrm>
            <a:off x="5719590" y="4970423"/>
            <a:ext cx="5560941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I am.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図 3" descr="C:\Users\ron\Desktop\生徒1.png生徒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62914" y="1590125"/>
            <a:ext cx="1679575" cy="3098420"/>
          </a:xfrm>
          <a:prstGeom prst="rect">
            <a:avLst/>
          </a:prstGeom>
        </p:spPr>
      </p:pic>
      <p:pic>
        <p:nvPicPr>
          <p:cNvPr id="7" name="図 6" descr="C:\Users\ron\Desktop\生徒２.png生徒２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344" y="1524090"/>
            <a:ext cx="1751330" cy="3230495"/>
          </a:xfrm>
          <a:prstGeom prst="rect">
            <a:avLst/>
          </a:prstGeom>
        </p:spPr>
      </p:pic>
      <p:pic>
        <p:nvPicPr>
          <p:cNvPr id="8" name="図 7" descr="C:\Users\ron\Desktop\生徒３.png生徒３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92275" y="1438365"/>
            <a:ext cx="1767205" cy="3250690"/>
          </a:xfrm>
          <a:prstGeom prst="rect">
            <a:avLst/>
          </a:prstGeom>
        </p:spPr>
      </p:pic>
      <p:pic>
        <p:nvPicPr>
          <p:cNvPr id="9" name="図 8" descr="C:\Users\ron\Desktop\生徒４.png生徒４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3434" y="1587815"/>
            <a:ext cx="2198370" cy="3101649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44170" y="4688840"/>
            <a:ext cx="3448050" cy="2079625"/>
          </a:xfrm>
          <a:prstGeom prst="wedgeRoundRectCallout">
            <a:avLst>
              <a:gd name="adj1" fmla="val 52504"/>
              <a:gd name="adj2" fmla="val -58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sz="2400"/>
              <a:t>名前と人物は</a:t>
            </a:r>
            <a:endParaRPr lang="ja-JP" altLang="en-US" sz="2400"/>
          </a:p>
          <a:p>
            <a:pPr algn="ctr"/>
            <a:r>
              <a:rPr lang="ja-JP" altLang="en-US" sz="2400"/>
              <a:t>生徒になじみの深い</a:t>
            </a:r>
            <a:endParaRPr lang="ja-JP" altLang="en-US" sz="2400"/>
          </a:p>
          <a:p>
            <a:pPr algn="ctr"/>
            <a:r>
              <a:rPr lang="ja-JP" altLang="en-US" sz="2400"/>
              <a:t>ものに変更してください</a:t>
            </a:r>
            <a:endParaRPr lang="ja-JP" altLang="en-US" sz="2400"/>
          </a:p>
          <a:p>
            <a:pPr algn="ctr"/>
            <a:r>
              <a:rPr lang="ja-JP" altLang="en-US" sz="2400"/>
              <a:t>（製作者は教科書の登場人物を</a:t>
            </a:r>
            <a:r>
              <a:rPr lang="ja-JP" altLang="en-US" sz="2400"/>
              <a:t>使用）</a:t>
            </a: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18186" y="85899"/>
            <a:ext cx="11230377" cy="1325563"/>
          </a:xfrm>
        </p:spPr>
        <p:txBody>
          <a:bodyPr>
            <a:normAutofit/>
          </a:bodyPr>
          <a:lstStyle/>
          <a:p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 a teacher?</a:t>
            </a:r>
            <a:endParaRPr kumimoji="1"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タイトル 1"/>
          <p:cNvSpPr txBox="1"/>
          <p:nvPr/>
        </p:nvSpPr>
        <p:spPr>
          <a:xfrm>
            <a:off x="5719590" y="4970423"/>
            <a:ext cx="5560941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I’m not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図 8" descr="C:\Users\ron\Desktop\job_teacher_woman.pngjob_teacher_woma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61795" y="1492250"/>
            <a:ext cx="3631565" cy="473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27" y="143453"/>
            <a:ext cx="6241473" cy="11865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kumimoji="1" lang="en-US" altLang="ja-JP" sz="7200" dirty="0" smtClean="0"/>
              <a:t>be</a:t>
            </a:r>
            <a:r>
              <a:rPr kumimoji="1" lang="ja-JP" altLang="en-US" sz="7200" dirty="0" smtClean="0"/>
              <a:t>動詞の疑問文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3836" y="1687081"/>
            <a:ext cx="9483438" cy="4630592"/>
          </a:xfrm>
        </p:spPr>
        <p:txBody>
          <a:bodyPr>
            <a:noAutofit/>
          </a:bodyPr>
          <a:lstStyle/>
          <a:p>
            <a:r>
              <a:rPr kumimoji="1"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Takeru.</a:t>
            </a:r>
            <a:r>
              <a:rPr kumimoji="1" lang="ja-JP" altLang="en-US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　　</a:t>
            </a:r>
            <a:endParaRPr kumimoji="1" lang="en-US" altLang="ja-JP" sz="7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1" lang="ja-JP" altLang="en-US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私は</a:t>
            </a:r>
            <a:r>
              <a:rPr kumimoji="1" lang="ja-JP" altLang="en-US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タケルです。</a:t>
            </a:r>
            <a:endParaRPr kumimoji="1" lang="en-US" altLang="ja-JP" sz="7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ja-JP" sz="72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</a:t>
            </a:r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Takeru.</a:t>
            </a:r>
            <a:endParaRPr lang="en-US" altLang="ja-JP" sz="7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あなたは</a:t>
            </a:r>
            <a:r>
              <a:rPr lang="ja-JP" altLang="en-US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タケルです。</a:t>
            </a:r>
            <a:endParaRPr lang="en-US" altLang="ja-JP" sz="7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kumimoji="1" lang="ja-JP" altLang="en-US" sz="72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27" y="143453"/>
            <a:ext cx="6164200" cy="11865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ja-JP" sz="7200" dirty="0"/>
              <a:t>be</a:t>
            </a:r>
            <a:r>
              <a:rPr lang="ja-JP" altLang="en-US" sz="7200" dirty="0"/>
              <a:t>動詞の疑問文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5636" y="1687081"/>
            <a:ext cx="11430000" cy="4630592"/>
          </a:xfrm>
        </p:spPr>
        <p:txBody>
          <a:bodyPr>
            <a:noAutofit/>
          </a:bodyPr>
          <a:lstStyle/>
          <a:p>
            <a:r>
              <a:rPr kumimoji="1"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You ar</a:t>
            </a:r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Takeru.</a:t>
            </a:r>
            <a:endParaRPr lang="en-US" altLang="ja-JP" sz="7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ja-JP" sz="7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</a:t>
            </a:r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Takeru?</a:t>
            </a:r>
            <a:endParaRPr lang="en-US" altLang="ja-JP" sz="7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Yes, I am.</a:t>
            </a:r>
            <a:endParaRPr lang="en-US" altLang="ja-JP" sz="7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No, I’m not.</a:t>
            </a:r>
            <a:endParaRPr lang="en-US" altLang="ja-JP" sz="7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kumimoji="1" lang="ja-JP" altLang="en-US" sz="72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2716306" y="334096"/>
            <a:ext cx="8700247" cy="1174463"/>
          </a:xfrm>
          <a:prstGeom prst="wedgeEllipseCallout">
            <a:avLst>
              <a:gd name="adj1" fmla="val -60663"/>
              <a:gd name="adj2" fmla="val 171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/>
              <a:t>be</a:t>
            </a:r>
            <a:r>
              <a:rPr kumimoji="1" lang="ja-JP" altLang="en-US" sz="3600" b="1" dirty="0" smtClean="0"/>
              <a:t>動詞 前に出したら　疑問文</a:t>
            </a:r>
            <a:endParaRPr kumimoji="1" lang="ja-JP" altLang="en-US" sz="3600" b="1" dirty="0"/>
          </a:p>
        </p:txBody>
      </p:sp>
      <p:sp>
        <p:nvSpPr>
          <p:cNvPr id="5" name="円形吹き出し 4"/>
          <p:cNvSpPr/>
          <p:nvPr/>
        </p:nvSpPr>
        <p:spPr>
          <a:xfrm>
            <a:off x="256309" y="3853151"/>
            <a:ext cx="4357255" cy="1174463"/>
          </a:xfrm>
          <a:prstGeom prst="wedgeEllipseCallout">
            <a:avLst>
              <a:gd name="adj1" fmla="val 57904"/>
              <a:gd name="adj2" fmla="val 21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/>
              <a:t>あなた→私</a:t>
            </a:r>
            <a:endParaRPr kumimoji="1" lang="ja-JP" altLang="en-US" sz="3600" b="1" dirty="0"/>
          </a:p>
        </p:txBody>
      </p:sp>
      <p:sp>
        <p:nvSpPr>
          <p:cNvPr id="6" name="円形吹き出し 5"/>
          <p:cNvSpPr/>
          <p:nvPr/>
        </p:nvSpPr>
        <p:spPr>
          <a:xfrm>
            <a:off x="256309" y="5683538"/>
            <a:ext cx="6505098" cy="991180"/>
          </a:xfrm>
          <a:prstGeom prst="wedgeEllipseCallout">
            <a:avLst>
              <a:gd name="adj1" fmla="val 59229"/>
              <a:gd name="adj2" fmla="val -27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/>
              <a:t>私</a:t>
            </a:r>
            <a:r>
              <a:rPr lang="en-US" altLang="ja-JP" sz="3600" b="1" dirty="0" smtClean="0"/>
              <a:t>= </a:t>
            </a:r>
            <a:r>
              <a:rPr lang="en-US" altLang="ja-JP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ja-JP" altLang="en-US" sz="3600" b="1" dirty="0" smtClean="0"/>
              <a:t>　なので</a:t>
            </a:r>
            <a:r>
              <a:rPr lang="en-US" altLang="ja-JP" sz="3600" b="1" dirty="0" smtClean="0"/>
              <a:t>am</a:t>
            </a:r>
            <a:r>
              <a:rPr lang="ja-JP" altLang="en-US" sz="3600" b="1" dirty="0" smtClean="0"/>
              <a:t>を使う</a:t>
            </a:r>
            <a:endParaRPr kumimoji="1" lang="ja-JP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ja-JP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Let’s Practice!</a:t>
            </a:r>
            <a:endParaRPr lang="en-US" altLang="ja-JP" sz="8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 descr="C:\Users\ron\Desktop\生徒２.png生徒２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718943" y="1192522"/>
            <a:ext cx="2565400" cy="4731761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18186" y="85899"/>
            <a:ext cx="11230377" cy="1325563"/>
          </a:xfrm>
        </p:spPr>
        <p:txBody>
          <a:bodyPr>
            <a:normAutofit/>
          </a:bodyPr>
          <a:lstStyle/>
          <a:p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 </a:t>
            </a:r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Saito </a:t>
            </a:r>
            <a:r>
              <a:rPr kumimoji="1" lang="en-US" altLang="ja-JP" sz="6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Asami</a:t>
            </a:r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kumimoji="1"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タイトル 1"/>
          <p:cNvSpPr txBox="1"/>
          <p:nvPr/>
        </p:nvSpPr>
        <p:spPr>
          <a:xfrm>
            <a:off x="5702319" y="5413047"/>
            <a:ext cx="636450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I’m not.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1528</Words>
  <Application>WPS Presentation</Application>
  <PresentationFormat>ワイド画面</PresentationFormat>
  <Paragraphs>150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ＭＳ Ｐゴシック</vt:lpstr>
      <vt:lpstr>Wingdings</vt:lpstr>
      <vt:lpstr>Verdana</vt:lpstr>
      <vt:lpstr>Calibri Light</vt:lpstr>
      <vt:lpstr>Calibri</vt:lpstr>
      <vt:lpstr>Microsoft YaHei</vt:lpstr>
      <vt:lpstr>ＭＳ Ｐゴシック</vt:lpstr>
      <vt:lpstr>Arial Unicode MS</vt:lpstr>
      <vt:lpstr>SimSun</vt:lpstr>
      <vt:lpstr>Office テーマ</vt:lpstr>
      <vt:lpstr>English Class</vt:lpstr>
      <vt:lpstr>I am Takeru Sato.</vt:lpstr>
      <vt:lpstr>Are you Takeru Sato?</vt:lpstr>
      <vt:lpstr>Are you a student?</vt:lpstr>
      <vt:lpstr>Are you a teacher?</vt:lpstr>
      <vt:lpstr>be動詞の疑問文</vt:lpstr>
      <vt:lpstr>be動詞の疑問文</vt:lpstr>
      <vt:lpstr>Let’s Practice!</vt:lpstr>
      <vt:lpstr>Are you Saito Asami?</vt:lpstr>
      <vt:lpstr>Are you Honda Kaito?</vt:lpstr>
      <vt:lpstr>Are you Keisuke Kato?</vt:lpstr>
      <vt:lpstr>Next Challenge!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何を聞いていた？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まとめ！</vt:lpstr>
    </vt:vector>
  </TitlesOfParts>
  <Company>岡崎市教育委員会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杉浦　諭</dc:creator>
  <cp:lastModifiedBy>ron</cp:lastModifiedBy>
  <cp:revision>14</cp:revision>
  <dcterms:created xsi:type="dcterms:W3CDTF">2020-06-11T10:04:00Z</dcterms:created>
  <dcterms:modified xsi:type="dcterms:W3CDTF">2023-01-08T15:13:21Z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1041-11.8.2.10326</vt:lpwstr>
  </property>
</Properties>
</file>