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95DE-DEC0-4990-A041-97B2ADED415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60F3-F3AC-4B64-91EC-EB7A6225C32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95DE-DEC0-4990-A041-97B2ADED415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60F3-F3AC-4B64-91EC-EB7A6225C32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95DE-DEC0-4990-A041-97B2ADED415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60F3-F3AC-4B64-91EC-EB7A6225C32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95DE-DEC0-4990-A041-97B2ADED415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60F3-F3AC-4B64-91EC-EB7A6225C32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95DE-DEC0-4990-A041-97B2ADED415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60F3-F3AC-4B64-91EC-EB7A6225C32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95DE-DEC0-4990-A041-97B2ADED415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60F3-F3AC-4B64-91EC-EB7A6225C32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95DE-DEC0-4990-A041-97B2ADED415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60F3-F3AC-4B64-91EC-EB7A6225C32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95DE-DEC0-4990-A041-97B2ADED415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60F3-F3AC-4B64-91EC-EB7A6225C32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95DE-DEC0-4990-A041-97B2ADED415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60F3-F3AC-4B64-91EC-EB7A6225C32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95DE-DEC0-4990-A041-97B2ADED415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60F3-F3AC-4B64-91EC-EB7A6225C32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295DE-DEC0-4990-A041-97B2ADED415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960F3-F3AC-4B64-91EC-EB7A6225C32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 smtClean="0"/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  <a:endParaRPr kumimoji="1" lang="ja-JP" altLang="en-US" smtClean="0"/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295DE-DEC0-4990-A041-97B2ADED4150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960F3-F3AC-4B64-91EC-EB7A6225C32B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13800" b="1" dirty="0" smtClean="0"/>
              <a:t>English Class</a:t>
            </a:r>
            <a:endParaRPr kumimoji="1" lang="ja-JP" altLang="en-US" sz="13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/>
              <a:t>be</a:t>
            </a:r>
            <a:r>
              <a:rPr kumimoji="1" lang="ja-JP" altLang="en-US" sz="4800" dirty="0"/>
              <a:t>動詞　</a:t>
            </a:r>
            <a:r>
              <a:rPr kumimoji="1" lang="en-US" altLang="ja-JP" sz="4800" dirty="0"/>
              <a:t>is</a:t>
            </a:r>
            <a:r>
              <a:rPr kumimoji="1" lang="ja-JP" altLang="en-US" sz="4800" dirty="0"/>
              <a:t>の</a:t>
            </a:r>
            <a:r>
              <a:rPr kumimoji="1" lang="ja-JP" altLang="en-US" sz="4800" dirty="0"/>
              <a:t>使い方</a:t>
            </a:r>
            <a:endParaRPr kumimoji="1"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C:\Users\ron\Desktop\野球選手.png野球選手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551668" y="178432"/>
            <a:ext cx="5088890" cy="6184611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9490" y="4629157"/>
            <a:ext cx="11568546" cy="210649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6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en-US" altLang="ja-JP" sz="6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6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n-US" altLang="ja-JP" sz="6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Ichiro.  </a:t>
            </a:r>
            <a:br>
              <a:rPr lang="en-US" altLang="ja-JP" sz="6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ja-JP" sz="6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</a:t>
            </a:r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6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n-US" altLang="ja-JP" sz="6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baseball player.</a:t>
            </a:r>
            <a:endParaRPr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C:\Users\ron\Desktop\アイドル１.pngアイドル１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924188" y="0"/>
            <a:ext cx="6344285" cy="678599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15" y="4417454"/>
            <a:ext cx="8775776" cy="236853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8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en-US" altLang="ja-JP" sz="8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8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n-US" altLang="ja-JP" sz="8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8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Kanna</a:t>
            </a:r>
            <a:r>
              <a:rPr lang="en-US" altLang="ja-JP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br>
              <a:rPr lang="en-US" altLang="ja-JP" sz="8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ja-JP" sz="8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She</a:t>
            </a:r>
            <a:r>
              <a:rPr lang="en-US" altLang="ja-JP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8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n-US" altLang="ja-JP" sz="8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idol.</a:t>
            </a:r>
            <a:endParaRPr lang="ja-JP" altLang="en-US" sz="8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C:\Users\ron\Desktop\ねこ.pngねこ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129292" y="139767"/>
            <a:ext cx="5822950" cy="66172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タイトル 1"/>
          <p:cNvSpPr txBox="1"/>
          <p:nvPr/>
        </p:nvSpPr>
        <p:spPr>
          <a:xfrm>
            <a:off x="220980" y="4570095"/>
            <a:ext cx="7705725" cy="22021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7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en-US" altLang="ja-JP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7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n-US" altLang="ja-JP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7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Tama</a:t>
            </a:r>
            <a:r>
              <a:rPr lang="en-US" altLang="ja-JP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br>
              <a:rPr lang="en-US" altLang="ja-JP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ja-JP" sz="7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en-US" altLang="ja-JP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7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n-US" altLang="ja-JP" sz="7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my cat.</a:t>
            </a:r>
            <a:endParaRPr lang="ja-JP" altLang="en-US" sz="72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225" y="146185"/>
            <a:ext cx="3617890" cy="935641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11500" b="1" dirty="0" smtClean="0"/>
              <a:t>Look!</a:t>
            </a:r>
            <a:endParaRPr kumimoji="1" lang="ja-JP" altLang="en-US" sz="115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3" y="1081826"/>
            <a:ext cx="5763365" cy="5763365"/>
          </a:xfrm>
        </p:spPr>
      </p:pic>
      <p:sp>
        <p:nvSpPr>
          <p:cNvPr id="5" name="タイトル 1"/>
          <p:cNvSpPr txBox="1"/>
          <p:nvPr/>
        </p:nvSpPr>
        <p:spPr>
          <a:xfrm>
            <a:off x="-1" y="0"/>
            <a:ext cx="6941127" cy="13255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ja-JP" sz="9600" b="1" dirty="0" smtClean="0">
                <a:solidFill>
                  <a:srgbClr val="FF0000"/>
                </a:solidFill>
              </a:rPr>
              <a:t>s</a:t>
            </a:r>
            <a:r>
              <a:rPr lang="en-US" altLang="ja-JP" sz="9600" b="1" dirty="0" smtClean="0"/>
              <a:t> </a:t>
            </a:r>
            <a:r>
              <a:rPr lang="en-US" altLang="ja-JP" sz="9600" b="1" u="sng" dirty="0" smtClean="0"/>
              <a:t>this</a:t>
            </a:r>
            <a:r>
              <a:rPr lang="en-US" altLang="ja-JP" sz="9600" b="1" dirty="0" smtClean="0"/>
              <a:t> a fish?</a:t>
            </a:r>
            <a:endParaRPr lang="ja-JP" altLang="en-US" sz="9600" b="1" dirty="0"/>
          </a:p>
        </p:txBody>
      </p:sp>
      <p:sp>
        <p:nvSpPr>
          <p:cNvPr id="6" name="タイトル 1"/>
          <p:cNvSpPr txBox="1"/>
          <p:nvPr/>
        </p:nvSpPr>
        <p:spPr>
          <a:xfrm>
            <a:off x="300089" y="5532437"/>
            <a:ext cx="11485418" cy="13255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600" b="1" dirty="0" smtClean="0">
                <a:ea typeface="Cambria Math" panose="02040503050406030204" pitchFamily="18" charset="0"/>
              </a:rPr>
              <a:t>Yes, it is. / No, </a:t>
            </a:r>
            <a:r>
              <a:rPr lang="en-US" altLang="ja-JP" sz="9600" b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it</a:t>
            </a:r>
            <a:r>
              <a:rPr lang="en-US" altLang="ja-JP" sz="9600" b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’s not</a:t>
            </a:r>
            <a:r>
              <a:rPr lang="en-US" altLang="ja-JP" sz="9600" b="1" dirty="0" smtClean="0">
                <a:ea typeface="Cambria Math" panose="02040503050406030204" pitchFamily="18" charset="0"/>
              </a:rPr>
              <a:t>.</a:t>
            </a:r>
            <a:endParaRPr lang="ja-JP" alt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3617890" cy="935641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11500" b="1" dirty="0" smtClean="0"/>
              <a:t>Look!</a:t>
            </a:r>
            <a:endParaRPr kumimoji="1" lang="ja-JP" altLang="en-US" sz="115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t="5411" r="10435" b="5503"/>
          <a:stretch>
            <a:fillRect/>
          </a:stretch>
        </p:blipFill>
        <p:spPr>
          <a:xfrm>
            <a:off x="3322749" y="0"/>
            <a:ext cx="6065950" cy="6853928"/>
          </a:xfrm>
        </p:spPr>
      </p:pic>
      <p:sp>
        <p:nvSpPr>
          <p:cNvPr id="6" name="タイトル 1"/>
          <p:cNvSpPr txBox="1"/>
          <p:nvPr/>
        </p:nvSpPr>
        <p:spPr>
          <a:xfrm>
            <a:off x="-1" y="0"/>
            <a:ext cx="6941127" cy="13255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ja-JP" sz="9600" b="1" dirty="0" smtClean="0">
                <a:solidFill>
                  <a:srgbClr val="FF0000"/>
                </a:solidFill>
              </a:rPr>
              <a:t>s</a:t>
            </a:r>
            <a:r>
              <a:rPr lang="en-US" altLang="ja-JP" sz="9600" b="1" dirty="0" smtClean="0"/>
              <a:t> </a:t>
            </a:r>
            <a:r>
              <a:rPr lang="en-US" altLang="ja-JP" sz="9600" b="1" u="sng" dirty="0" smtClean="0"/>
              <a:t>this</a:t>
            </a:r>
            <a:r>
              <a:rPr lang="en-US" altLang="ja-JP" sz="9600" b="1" dirty="0" smtClean="0"/>
              <a:t> a girl?</a:t>
            </a:r>
            <a:endParaRPr lang="ja-JP" altLang="en-US" sz="9600" b="1" dirty="0"/>
          </a:p>
        </p:txBody>
      </p:sp>
      <p:sp>
        <p:nvSpPr>
          <p:cNvPr id="7" name="タイトル 1"/>
          <p:cNvSpPr txBox="1"/>
          <p:nvPr/>
        </p:nvSpPr>
        <p:spPr>
          <a:xfrm>
            <a:off x="300089" y="5532437"/>
            <a:ext cx="11485418" cy="13255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600" b="1" dirty="0" smtClean="0">
                <a:ea typeface="Cambria Math" panose="02040503050406030204" pitchFamily="18" charset="0"/>
              </a:rPr>
              <a:t>Yes, it </a:t>
            </a:r>
            <a:r>
              <a:rPr lang="en-US" altLang="ja-JP" sz="9600" b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is</a:t>
            </a:r>
            <a:r>
              <a:rPr lang="en-US" altLang="ja-JP" sz="9600" b="1" dirty="0" smtClean="0">
                <a:ea typeface="Cambria Math" panose="02040503050406030204" pitchFamily="18" charset="0"/>
              </a:rPr>
              <a:t>. / No, it</a:t>
            </a:r>
            <a:r>
              <a:rPr lang="en-US" altLang="ja-JP" sz="9600" b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’s</a:t>
            </a:r>
            <a:r>
              <a:rPr lang="en-US" altLang="ja-JP" sz="9600" b="1" dirty="0" smtClean="0">
                <a:ea typeface="Cambria Math" panose="02040503050406030204" pitchFamily="18" charset="0"/>
              </a:rPr>
              <a:t> </a:t>
            </a:r>
            <a:r>
              <a:rPr lang="en-US" altLang="ja-JP" sz="9600" b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not</a:t>
            </a:r>
            <a:r>
              <a:rPr lang="en-US" altLang="ja-JP" sz="9600" b="1" dirty="0" smtClean="0">
                <a:ea typeface="Cambria Math" panose="02040503050406030204" pitchFamily="18" charset="0"/>
              </a:rPr>
              <a:t>.</a:t>
            </a:r>
            <a:endParaRPr lang="ja-JP" alt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3053" y="171942"/>
            <a:ext cx="6541394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ja-JP" sz="9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ja-JP" sz="9600" b="1" dirty="0" smtClean="0">
                <a:solidFill>
                  <a:srgbClr val="FF0000"/>
                </a:solidFill>
              </a:rPr>
              <a:t>s</a:t>
            </a:r>
            <a:r>
              <a:rPr lang="en-US" altLang="ja-JP" sz="9600" b="1" dirty="0" smtClean="0"/>
              <a:t> </a:t>
            </a:r>
            <a:r>
              <a:rPr lang="en-US" altLang="ja-JP" sz="9600" b="1" u="sng" dirty="0" smtClean="0"/>
              <a:t>this</a:t>
            </a:r>
            <a:r>
              <a:rPr lang="en-US" altLang="ja-JP" sz="9600" b="1" dirty="0" smtClean="0"/>
              <a:t> a cat?</a:t>
            </a:r>
            <a:endParaRPr kumimoji="1" lang="ja-JP" altLang="en-US" sz="96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60" y="1227049"/>
            <a:ext cx="5179453" cy="4799626"/>
          </a:xfrm>
          <a:effectLst>
            <a:glow>
              <a:schemeClr val="accent1"/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61" y="1362277"/>
            <a:ext cx="5179452" cy="4799626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</p:spPr>
      </p:pic>
      <p:sp>
        <p:nvSpPr>
          <p:cNvPr id="6" name="タイトル 1"/>
          <p:cNvSpPr txBox="1"/>
          <p:nvPr/>
        </p:nvSpPr>
        <p:spPr>
          <a:xfrm>
            <a:off x="6469289" y="5363893"/>
            <a:ext cx="5266386" cy="13255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1500" b="1" dirty="0" smtClean="0">
                <a:solidFill>
                  <a:schemeClr val="bg1"/>
                </a:solidFill>
              </a:rPr>
              <a:t>Yes, it </a:t>
            </a:r>
            <a:r>
              <a:rPr lang="en-US" altLang="ja-JP" sz="11500" b="1" dirty="0" smtClean="0">
                <a:solidFill>
                  <a:srgbClr val="FF0000"/>
                </a:solidFill>
              </a:rPr>
              <a:t>is</a:t>
            </a:r>
            <a:r>
              <a:rPr lang="en-US" altLang="ja-JP" sz="11500" b="1" dirty="0" smtClean="0">
                <a:solidFill>
                  <a:schemeClr val="bg1"/>
                </a:solidFill>
              </a:rPr>
              <a:t>.</a:t>
            </a:r>
            <a:endParaRPr lang="ja-JP" altLang="en-US" sz="1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988380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altLang="ja-JP" sz="96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altLang="ja-JP" sz="9600" b="1" dirty="0" smtClean="0">
                <a:solidFill>
                  <a:srgbClr val="FF0000"/>
                </a:solidFill>
              </a:rPr>
              <a:t>s</a:t>
            </a:r>
            <a:r>
              <a:rPr lang="en-US" altLang="ja-JP" sz="9600" b="1" dirty="0" smtClean="0"/>
              <a:t> </a:t>
            </a:r>
            <a:r>
              <a:rPr lang="en-US" altLang="ja-JP" sz="9600" b="1" u="sng" dirty="0" smtClean="0"/>
              <a:t>this</a:t>
            </a:r>
            <a:r>
              <a:rPr lang="en-US" altLang="ja-JP" sz="9600" b="1" dirty="0" smtClean="0"/>
              <a:t> a racket?</a:t>
            </a:r>
            <a:endParaRPr kumimoji="1" lang="ja-JP" altLang="en-US" sz="96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161" y="1497505"/>
            <a:ext cx="7088112" cy="3746020"/>
          </a:xfrm>
          <a:effectLst>
            <a:glow>
              <a:schemeClr val="accent1"/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1497505"/>
            <a:ext cx="7199289" cy="3746020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endPos="0" dir="5400000" sy="-100000" algn="bl" rotWithShape="0"/>
            <a:softEdge rad="0"/>
          </a:effectLst>
        </p:spPr>
      </p:pic>
      <p:sp>
        <p:nvSpPr>
          <p:cNvPr id="6" name="タイトル 1"/>
          <p:cNvSpPr txBox="1"/>
          <p:nvPr/>
        </p:nvSpPr>
        <p:spPr>
          <a:xfrm>
            <a:off x="191330" y="5243525"/>
            <a:ext cx="11692944" cy="13255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6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No, it</a:t>
            </a:r>
            <a:r>
              <a:rPr lang="en-US" altLang="ja-JP" sz="6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’s not</a:t>
            </a:r>
            <a:r>
              <a:rPr lang="en-US" altLang="ja-JP" sz="6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ja-JP" altLang="en-US" sz="6600" b="1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ja-JP" altLang="en-US" sz="6600" b="1" dirty="0" smtClean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6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a </a:t>
            </a:r>
            <a:r>
              <a:rPr lang="ja-JP" altLang="en-US" sz="4800" b="1" dirty="0" smtClean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しゃもじ</a:t>
            </a:r>
            <a:r>
              <a:rPr lang="en-US" altLang="ja-JP" sz="6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ja-JP" altLang="en-US" sz="6600" b="1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152" y="81790"/>
            <a:ext cx="3361776" cy="1051551"/>
          </a:xfrm>
        </p:spPr>
        <p:txBody>
          <a:bodyPr>
            <a:normAutofit/>
          </a:bodyPr>
          <a:lstStyle/>
          <a:p>
            <a:r>
              <a:rPr lang="ja-JP" altLang="en-US" sz="6600" dirty="0" smtClean="0"/>
              <a:t>まとめ</a:t>
            </a:r>
            <a:r>
              <a:rPr lang="ja-JP" altLang="en-US" sz="6600" dirty="0"/>
              <a:t>！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6062" y="1171977"/>
            <a:ext cx="11797048" cy="54606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kumimoji="1" lang="en-US" altLang="ja-JP" sz="6600" dirty="0" smtClean="0"/>
              <a:t>   </a:t>
            </a:r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kumimoji="1" lang="en-US" altLang="ja-JP" sz="6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cat.</a:t>
            </a:r>
            <a:r>
              <a:rPr kumimoji="1" lang="ja-JP" altLang="en-US" sz="6600" dirty="0" smtClean="0"/>
              <a:t>　</a:t>
            </a:r>
            <a:r>
              <a:rPr kumimoji="1" lang="ja-JP" altLang="en-US" sz="4800" dirty="0" smtClean="0"/>
              <a:t>これはネコです。</a:t>
            </a:r>
            <a:endParaRPr kumimoji="1" lang="en-US" altLang="ja-JP" sz="4800" dirty="0" smtClean="0"/>
          </a:p>
          <a:p>
            <a:r>
              <a:rPr lang="en-US" altLang="ja-JP" sz="6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this a cat?</a:t>
            </a:r>
            <a:r>
              <a:rPr lang="ja-JP" altLang="en-US" sz="6600" dirty="0"/>
              <a:t>　</a:t>
            </a:r>
            <a:r>
              <a:rPr lang="ja-JP" altLang="en-US" sz="6600" dirty="0" smtClean="0"/>
              <a:t>　</a:t>
            </a:r>
            <a:r>
              <a:rPr lang="ja-JP" altLang="en-US" sz="4800" dirty="0" smtClean="0"/>
              <a:t>これ</a:t>
            </a:r>
            <a:r>
              <a:rPr lang="ja-JP" altLang="en-US" sz="4800" dirty="0"/>
              <a:t>はネコ</a:t>
            </a:r>
            <a:r>
              <a:rPr lang="ja-JP" altLang="en-US" sz="4800" dirty="0" smtClean="0">
                <a:solidFill>
                  <a:srgbClr val="FF0000"/>
                </a:solidFill>
              </a:rPr>
              <a:t>ですか</a:t>
            </a:r>
            <a:r>
              <a:rPr lang="ja-JP" altLang="en-US" sz="4800" dirty="0" smtClean="0"/>
              <a:t>。</a:t>
            </a:r>
            <a:endParaRPr lang="en-US" altLang="ja-JP" sz="6600" dirty="0" smtClean="0"/>
          </a:p>
          <a:p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Yes, </a:t>
            </a:r>
            <a:r>
              <a:rPr lang="en-US" altLang="ja-JP" sz="6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is.</a:t>
            </a:r>
            <a:r>
              <a:rPr lang="ja-JP" altLang="en-US" sz="6600" dirty="0" smtClean="0"/>
              <a:t>　　　　</a:t>
            </a:r>
            <a:r>
              <a:rPr lang="ja-JP" altLang="en-US" sz="4800" dirty="0" smtClean="0"/>
              <a:t>はい、そうです。</a:t>
            </a:r>
            <a:endParaRPr lang="en-US" altLang="ja-JP" sz="6600" dirty="0" smtClean="0"/>
          </a:p>
          <a:p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No, </a:t>
            </a:r>
            <a:r>
              <a:rPr kumimoji="1" lang="en-US" altLang="ja-JP" sz="6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not.</a:t>
            </a:r>
            <a:r>
              <a:rPr kumimoji="1" lang="ja-JP" altLang="en-US" sz="6600" dirty="0" smtClean="0"/>
              <a:t>　　</a:t>
            </a:r>
            <a:r>
              <a:rPr kumimoji="1" lang="ja-JP" altLang="en-US" sz="4800" dirty="0" smtClean="0"/>
              <a:t>いいえ、ちがいます。</a:t>
            </a:r>
            <a:endParaRPr kumimoji="1" lang="en-US" altLang="ja-JP" sz="4800" dirty="0" smtClean="0"/>
          </a:p>
          <a:p>
            <a:r>
              <a:rPr lang="en-US" altLang="ja-JP" sz="7200" u="sng" dirty="0" smtClean="0">
                <a:solidFill>
                  <a:srgbClr val="FF0000"/>
                </a:solidFill>
              </a:rPr>
              <a:t>is</a:t>
            </a:r>
            <a:r>
              <a:rPr lang="ja-JP" altLang="en-US" sz="4400" u="sng" dirty="0" smtClean="0">
                <a:solidFill>
                  <a:srgbClr val="FF0000"/>
                </a:solidFill>
              </a:rPr>
              <a:t>も前に出したら疑問文！⇒</a:t>
            </a:r>
            <a:r>
              <a:rPr lang="en-US" altLang="ja-JP" sz="6600" u="sng" dirty="0" smtClean="0">
                <a:solidFill>
                  <a:srgbClr val="FF0000"/>
                </a:solidFill>
              </a:rPr>
              <a:t>it</a:t>
            </a:r>
            <a:r>
              <a:rPr lang="ja-JP" altLang="en-US" sz="4400" u="sng" dirty="0" smtClean="0">
                <a:solidFill>
                  <a:srgbClr val="FF0000"/>
                </a:solidFill>
              </a:rPr>
              <a:t>に変えて答える</a:t>
            </a:r>
            <a:endParaRPr kumimoji="1" lang="ja-JP" altLang="en-US" sz="6000" u="sng" dirty="0">
              <a:solidFill>
                <a:srgbClr val="FF0000"/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1751527" y="3090930"/>
            <a:ext cx="927279" cy="321972"/>
          </a:xfrm>
          <a:prstGeom prst="downArrow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1300766" y="3052293"/>
            <a:ext cx="137804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983" y="94670"/>
            <a:ext cx="4931535" cy="83261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kumimoji="1" lang="ja-JP" alt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動詞の確認！</a:t>
            </a:r>
            <a:endParaRPr kumimoji="1" lang="ja-JP" altLang="en-US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6075" y="1207439"/>
            <a:ext cx="11293699" cy="5502454"/>
          </a:xfrm>
        </p:spPr>
        <p:txBody>
          <a:bodyPr>
            <a:normAutofit/>
          </a:bodyPr>
          <a:lstStyle/>
          <a:p>
            <a:r>
              <a:rPr kumimoji="1" lang="ja-JP" altLang="en-US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今知っている</a:t>
            </a:r>
            <a:r>
              <a:rPr kumimoji="1" lang="en-US" altLang="ja-JP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kumimoji="1" lang="ja-JP" altLang="en-US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動詞は３つ・・・</a:t>
            </a:r>
            <a:endParaRPr kumimoji="1" lang="en-US" altLang="ja-JP" sz="4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ja-JP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is          am         are</a:t>
            </a:r>
            <a:endParaRPr lang="en-US" altLang="ja-JP" sz="4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kumimoji="1" lang="en-US" altLang="ja-JP" sz="1800" b="1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kumimoji="1" lang="ja-JP" altLang="en-US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くっつく相手によって変わります！</a:t>
            </a:r>
            <a:endParaRPr kumimoji="1" lang="en-US" altLang="ja-JP" sz="4800" b="1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kumimoji="1" lang="ja-JP" altLang="en-US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　　　</a:t>
            </a:r>
            <a:r>
              <a:rPr kumimoji="1" lang="en-US" altLang="ja-JP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kumimoji="1" lang="ja-JP" altLang="en-US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には </a:t>
            </a:r>
            <a:r>
              <a:rPr kumimoji="1" lang="en-US" altLang="ja-JP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am</a:t>
            </a:r>
            <a:endParaRPr kumimoji="1" lang="en-US" altLang="ja-JP" sz="4800" b="1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ja-JP" altLang="en-US" sz="4800" b="1" dirty="0">
                <a:latin typeface="Verdana" panose="020B0604030504040204" pitchFamily="34" charset="0"/>
                <a:cs typeface="Verdana" panose="020B0604030504040204" pitchFamily="34" charset="0"/>
              </a:rPr>
              <a:t>　　　</a:t>
            </a:r>
            <a:r>
              <a:rPr lang="en-US" altLang="ja-JP" sz="4800" b="1" dirty="0">
                <a:latin typeface="Verdana" panose="020B0604030504040204" pitchFamily="34" charset="0"/>
                <a:cs typeface="Verdana" panose="020B0604030504040204" pitchFamily="34" charset="0"/>
              </a:rPr>
              <a:t>You </a:t>
            </a:r>
            <a:r>
              <a:rPr lang="ja-JP" altLang="en-US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とたくさん には </a:t>
            </a:r>
            <a:r>
              <a:rPr lang="en-US" altLang="ja-JP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are</a:t>
            </a:r>
            <a:endParaRPr lang="en-US" altLang="ja-JP" sz="4800" b="1" dirty="0" smtClean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ja-JP" altLang="en-US" sz="4800" b="1" dirty="0">
                <a:latin typeface="Verdana" panose="020B0604030504040204" pitchFamily="34" charset="0"/>
                <a:cs typeface="Verdana" panose="020B0604030504040204" pitchFamily="34" charset="0"/>
              </a:rPr>
              <a:t>　</a:t>
            </a:r>
            <a:r>
              <a:rPr lang="ja-JP" altLang="en-US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　　</a:t>
            </a:r>
            <a:r>
              <a:rPr lang="en-US" altLang="ja-JP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ja-JP" altLang="en-US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人、</a:t>
            </a:r>
            <a:r>
              <a:rPr lang="en-US" altLang="ja-JP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ja-JP" altLang="en-US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つには</a:t>
            </a:r>
            <a:r>
              <a:rPr lang="ja-JP" altLang="en-US" sz="4800" b="1" dirty="0"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ja-JP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ja-JP" altLang="en-US" sz="4800" b="1" dirty="0">
                <a:latin typeface="Verdana" panose="020B0604030504040204" pitchFamily="34" charset="0"/>
                <a:cs typeface="Verdana" panose="020B0604030504040204" pitchFamily="34" charset="0"/>
              </a:rPr>
              <a:t>　</a:t>
            </a:r>
            <a:r>
              <a:rPr lang="ja-JP" altLang="en-US" sz="4800" b="1" dirty="0" smtClean="0">
                <a:latin typeface="Verdana" panose="020B0604030504040204" pitchFamily="34" charset="0"/>
                <a:cs typeface="Verdana" panose="020B0604030504040204" pitchFamily="34" charset="0"/>
              </a:rPr>
              <a:t>　　</a:t>
            </a:r>
            <a:endParaRPr kumimoji="1" lang="ja-JP" altLang="en-US" sz="48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74254" y="1841679"/>
            <a:ext cx="1249250" cy="7727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594538" y="1841679"/>
            <a:ext cx="1249250" cy="7727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514823" y="1841679"/>
            <a:ext cx="1249250" cy="7727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799268" y="3953814"/>
            <a:ext cx="1249250" cy="7727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514823" y="4726546"/>
            <a:ext cx="1249250" cy="7727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657046" y="5396248"/>
            <a:ext cx="1249250" cy="7727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398943" y="5006705"/>
            <a:ext cx="6320358" cy="1596981"/>
          </a:xfrm>
          <a:prstGeom prst="ellipse">
            <a:avLst/>
          </a:prstGeom>
          <a:noFill/>
          <a:ln w="203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形吹き出し 10"/>
          <p:cNvSpPr/>
          <p:nvPr/>
        </p:nvSpPr>
        <p:spPr>
          <a:xfrm>
            <a:off x="6636326" y="3034145"/>
            <a:ext cx="4558147" cy="1972560"/>
          </a:xfrm>
          <a:prstGeom prst="wedgeEllipseCallout">
            <a:avLst>
              <a:gd name="adj1" fmla="val -42091"/>
              <a:gd name="adj2" fmla="val 56881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今回は</a:t>
            </a:r>
            <a:endParaRPr kumimoji="1" lang="en-US" altLang="ja-JP" sz="4800" dirty="0" smtClean="0"/>
          </a:p>
          <a:p>
            <a:pPr algn="ctr"/>
            <a:r>
              <a:rPr kumimoji="1" lang="ja-JP" altLang="en-US" sz="4800" dirty="0" smtClean="0"/>
              <a:t>ここの話！</a:t>
            </a:r>
            <a:endParaRPr kumimoji="1"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1618" y="101889"/>
            <a:ext cx="2736273" cy="11450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kumimoji="1" lang="ja-JP" altLang="en-US" sz="6600" dirty="0" smtClean="0"/>
              <a:t>確認！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0999" y="1687080"/>
            <a:ext cx="11464637" cy="45197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kumimoji="1" lang="en-US" altLang="ja-JP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kumimoji="1" lang="ja-JP" alt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を使うのは</a:t>
            </a:r>
            <a:r>
              <a:rPr kumimoji="1" lang="en-US" altLang="ja-JP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kumimoji="1" lang="en-US" altLang="ja-JP" sz="7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kumimoji="1" lang="en-US" altLang="ja-JP" sz="7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ja-JP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, You </a:t>
            </a:r>
            <a:r>
              <a:rPr lang="ja-JP" alt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以外の</a:t>
            </a:r>
            <a:r>
              <a:rPr lang="en-US" altLang="ja-JP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ja-JP" alt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人</a:t>
            </a:r>
            <a:r>
              <a:rPr lang="en-US" altLang="ja-JP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ja-JP" alt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つ</a:t>
            </a:r>
            <a:r>
              <a:rPr lang="en-US" altLang="ja-JP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!!</a:t>
            </a:r>
            <a:endParaRPr lang="en-US" altLang="ja-JP" sz="7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5495508"/>
            <a:ext cx="10612582" cy="858368"/>
          </a:xfrm>
        </p:spPr>
        <p:txBody>
          <a:bodyPr>
            <a:noAutofit/>
          </a:bodyPr>
          <a:lstStyle/>
          <a:p>
            <a:r>
              <a:rPr kumimoji="1" lang="en-US" altLang="ja-JP" sz="9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kumimoji="1" lang="en-US" altLang="ja-JP" sz="9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1" lang="en-US" altLang="ja-JP" sz="9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kumimoji="1" lang="en-US" altLang="ja-JP" sz="9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my pen.</a:t>
            </a:r>
            <a:endParaRPr kumimoji="1" lang="ja-JP" altLang="en-US" sz="9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81" y="241463"/>
            <a:ext cx="4964701" cy="4925299"/>
          </a:xfrm>
        </p:spPr>
      </p:pic>
      <p:sp>
        <p:nvSpPr>
          <p:cNvPr id="7" name="タイトル 1"/>
          <p:cNvSpPr txBox="1"/>
          <p:nvPr/>
        </p:nvSpPr>
        <p:spPr>
          <a:xfrm>
            <a:off x="486764" y="766704"/>
            <a:ext cx="4626148" cy="858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 dirty="0" smtClean="0"/>
              <a:t>わたしの</a:t>
            </a:r>
            <a:endParaRPr lang="ja-JP" altLang="en-US" sz="8800" b="1" dirty="0"/>
          </a:p>
        </p:txBody>
      </p:sp>
      <p:sp>
        <p:nvSpPr>
          <p:cNvPr id="3" name="角丸四角形吹き出し 2"/>
          <p:cNvSpPr/>
          <p:nvPr/>
        </p:nvSpPr>
        <p:spPr>
          <a:xfrm>
            <a:off x="8306435" y="3083560"/>
            <a:ext cx="3093720" cy="1764665"/>
          </a:xfrm>
          <a:prstGeom prst="wedgeRoundRectCallout">
            <a:avLst>
              <a:gd name="adj1" fmla="val -46408"/>
              <a:gd name="adj2" fmla="val -691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ja-JP" altLang="en-US"/>
              <a:t>英語に直して</a:t>
            </a:r>
            <a:r>
              <a:rPr lang="ja-JP" altLang="en-US"/>
              <a:t>言う</a:t>
            </a:r>
            <a:endParaRPr lang="ja-JP" altLang="en-US"/>
          </a:p>
          <a:p>
            <a:pPr algn="ctr"/>
            <a:r>
              <a:rPr lang="ja-JP" altLang="en-US"/>
              <a:t>・教師が話して</a:t>
            </a:r>
            <a:r>
              <a:rPr lang="ja-JP" altLang="en-US"/>
              <a:t>伝える</a:t>
            </a:r>
            <a:endParaRPr lang="ja-JP" altLang="en-US"/>
          </a:p>
          <a:p>
            <a:pPr algn="ctr"/>
            <a:r>
              <a:rPr lang="ja-JP" altLang="en-US"/>
              <a:t>・生徒に</a:t>
            </a:r>
            <a:r>
              <a:rPr lang="ja-JP" altLang="en-US"/>
              <a:t>言わせる</a:t>
            </a:r>
            <a:endParaRPr lang="ja-JP" altLang="en-US"/>
          </a:p>
          <a:p>
            <a:pPr algn="ctr"/>
            <a:r>
              <a:rPr lang="ja-JP" altLang="en-US"/>
              <a:t>のどちらでも</a:t>
            </a:r>
            <a:r>
              <a:rPr lang="en-US" altLang="ja-JP"/>
              <a:t>OK</a:t>
            </a:r>
            <a:r>
              <a:rPr lang="ja-JP" altLang="en-US"/>
              <a:t>で</a:t>
            </a:r>
            <a:r>
              <a:rPr lang="ja-JP" altLang="en-US"/>
              <a:t>す</a:t>
            </a:r>
            <a:endParaRPr lang="ja-JP" altLang="en-US"/>
          </a:p>
          <a:p>
            <a:pPr algn="ctr"/>
            <a:r>
              <a:rPr lang="ja-JP" altLang="en-US"/>
              <a:t>以下のページ</a:t>
            </a:r>
            <a:r>
              <a:rPr lang="ja-JP" altLang="en-US"/>
              <a:t>同じ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3964" y="5495508"/>
            <a:ext cx="11859491" cy="858368"/>
          </a:xfrm>
        </p:spPr>
        <p:txBody>
          <a:bodyPr>
            <a:noAutofit/>
          </a:bodyPr>
          <a:lstStyle/>
          <a:p>
            <a:r>
              <a:rPr kumimoji="1" lang="en-US" altLang="ja-JP" sz="8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kumimoji="1" lang="en-US" altLang="ja-JP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1" lang="en-US" altLang="ja-JP" sz="8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kumimoji="1" lang="en-US" altLang="ja-JP" sz="8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my notebook.</a:t>
            </a:r>
            <a:endParaRPr kumimoji="1" lang="ja-JP" altLang="en-US" sz="80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12" y="215503"/>
            <a:ext cx="5280005" cy="5280005"/>
          </a:xfrm>
        </p:spPr>
      </p:pic>
      <p:sp>
        <p:nvSpPr>
          <p:cNvPr id="7" name="タイトル 1"/>
          <p:cNvSpPr txBox="1"/>
          <p:nvPr/>
        </p:nvSpPr>
        <p:spPr>
          <a:xfrm>
            <a:off x="486764" y="766704"/>
            <a:ext cx="4626148" cy="858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 dirty="0" smtClean="0"/>
              <a:t>わたしの</a:t>
            </a:r>
            <a:endParaRPr lang="ja-JP" alt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6581" y="5495508"/>
            <a:ext cx="11097491" cy="858368"/>
          </a:xfrm>
        </p:spPr>
        <p:txBody>
          <a:bodyPr>
            <a:noAutofit/>
          </a:bodyPr>
          <a:lstStyle/>
          <a:p>
            <a:r>
              <a:rPr kumimoji="1" lang="en-US" altLang="ja-JP" sz="9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kumimoji="1" lang="en-US" altLang="ja-JP" sz="9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1" lang="en-US" altLang="ja-JP" sz="9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kumimoji="1" lang="en-US" altLang="ja-JP" sz="9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your cat.</a:t>
            </a:r>
            <a:endParaRPr kumimoji="1" lang="ja-JP" altLang="en-US" sz="9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5" y="367045"/>
            <a:ext cx="6001554" cy="4747323"/>
          </a:xfrm>
        </p:spPr>
      </p:pic>
      <p:sp>
        <p:nvSpPr>
          <p:cNvPr id="7" name="タイトル 1"/>
          <p:cNvSpPr txBox="1"/>
          <p:nvPr/>
        </p:nvSpPr>
        <p:spPr>
          <a:xfrm>
            <a:off x="486764" y="766704"/>
            <a:ext cx="4626148" cy="858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 dirty="0" smtClean="0"/>
              <a:t>あなたの</a:t>
            </a:r>
            <a:endParaRPr lang="ja-JP" altLang="en-US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13" y="810596"/>
            <a:ext cx="1586487" cy="10515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00545" y="5495508"/>
            <a:ext cx="10759813" cy="858368"/>
          </a:xfrm>
        </p:spPr>
        <p:txBody>
          <a:bodyPr>
            <a:noAutofit/>
          </a:bodyPr>
          <a:lstStyle/>
          <a:p>
            <a:r>
              <a:rPr lang="en-US" altLang="ja-JP" sz="9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kumimoji="1" lang="en-US" altLang="ja-JP" sz="9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1" lang="en-US" altLang="ja-JP" sz="9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kumimoji="1" lang="en-US" altLang="ja-JP" sz="9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my pen.</a:t>
            </a:r>
            <a:endParaRPr kumimoji="1" lang="ja-JP" altLang="en-US" sz="9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122" y="406579"/>
            <a:ext cx="937237" cy="929798"/>
          </a:xfrm>
        </p:spPr>
      </p:pic>
      <p:sp>
        <p:nvSpPr>
          <p:cNvPr id="7" name="タイトル 1"/>
          <p:cNvSpPr txBox="1"/>
          <p:nvPr/>
        </p:nvSpPr>
        <p:spPr>
          <a:xfrm>
            <a:off x="486764" y="766704"/>
            <a:ext cx="4626148" cy="858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 dirty="0" smtClean="0"/>
              <a:t>わた</a:t>
            </a:r>
            <a:r>
              <a:rPr lang="ja-JP" altLang="en-US" sz="8800" b="1" dirty="0"/>
              <a:t>し</a:t>
            </a:r>
            <a:r>
              <a:rPr lang="ja-JP" altLang="en-US" sz="8800" b="1" dirty="0" smtClean="0"/>
              <a:t>の</a:t>
            </a:r>
            <a:endParaRPr lang="ja-JP" altLang="en-US" sz="8800" b="1" dirty="0"/>
          </a:p>
        </p:txBody>
      </p:sp>
      <p:sp>
        <p:nvSpPr>
          <p:cNvPr id="4" name="右矢印 3"/>
          <p:cNvSpPr/>
          <p:nvPr/>
        </p:nvSpPr>
        <p:spPr>
          <a:xfrm rot="19600091">
            <a:off x="7431047" y="1852326"/>
            <a:ext cx="2781837" cy="131131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855" y="810596"/>
            <a:ext cx="1847045" cy="122426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6824" y="5495508"/>
            <a:ext cx="10972798" cy="858368"/>
          </a:xfrm>
        </p:spPr>
        <p:txBody>
          <a:bodyPr>
            <a:noAutofit/>
          </a:bodyPr>
          <a:lstStyle/>
          <a:p>
            <a:r>
              <a:rPr lang="en-US" altLang="ja-JP" sz="6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1" lang="en-US" altLang="ja-JP" sz="6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kumimoji="1" lang="en-US" altLang="ja-JP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your notebook.</a:t>
            </a:r>
            <a:endParaRPr kumimoji="1" lang="ja-JP" altLang="en-US" sz="6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1230">
            <a:off x="10431772" y="409618"/>
            <a:ext cx="857210" cy="857210"/>
          </a:xfrm>
        </p:spPr>
      </p:pic>
      <p:sp>
        <p:nvSpPr>
          <p:cNvPr id="7" name="タイトル 1"/>
          <p:cNvSpPr txBox="1"/>
          <p:nvPr/>
        </p:nvSpPr>
        <p:spPr>
          <a:xfrm>
            <a:off x="486764" y="766704"/>
            <a:ext cx="4626148" cy="858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 dirty="0" smtClean="0"/>
              <a:t>あなたの</a:t>
            </a:r>
            <a:endParaRPr lang="ja-JP" altLang="en-US" sz="8800" b="1" dirty="0"/>
          </a:p>
        </p:txBody>
      </p:sp>
      <p:sp>
        <p:nvSpPr>
          <p:cNvPr id="8" name="右矢印 7"/>
          <p:cNvSpPr/>
          <p:nvPr/>
        </p:nvSpPr>
        <p:spPr>
          <a:xfrm rot="19600091">
            <a:off x="7178694" y="1936085"/>
            <a:ext cx="2781837" cy="131131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5127" y="5495508"/>
            <a:ext cx="11029194" cy="858368"/>
          </a:xfrm>
        </p:spPr>
        <p:txBody>
          <a:bodyPr>
            <a:noAutofit/>
          </a:bodyPr>
          <a:lstStyle/>
          <a:p>
            <a:r>
              <a:rPr kumimoji="1" lang="en-US" altLang="ja-JP" sz="96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kumimoji="1" lang="en-US" altLang="ja-JP" sz="9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1" lang="en-US" altLang="ja-JP" sz="9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kumimoji="1" lang="en-US" altLang="ja-JP" sz="9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my dog.</a:t>
            </a:r>
            <a:endParaRPr kumimoji="1" lang="ja-JP" altLang="en-US" sz="9600" b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92" y="167425"/>
            <a:ext cx="1506829" cy="1838332"/>
          </a:xfrm>
        </p:spPr>
      </p:pic>
      <p:sp>
        <p:nvSpPr>
          <p:cNvPr id="7" name="タイトル 1"/>
          <p:cNvSpPr txBox="1"/>
          <p:nvPr/>
        </p:nvSpPr>
        <p:spPr>
          <a:xfrm>
            <a:off x="486764" y="766704"/>
            <a:ext cx="4626148" cy="858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 dirty="0" smtClean="0"/>
              <a:t>わたしの</a:t>
            </a:r>
            <a:endParaRPr lang="ja-JP" altLang="en-US" sz="88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87" y="351754"/>
            <a:ext cx="4120434" cy="2857500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 rot="19600091">
            <a:off x="7669771" y="2553598"/>
            <a:ext cx="2781837" cy="131131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743</Words>
  <Application>WPS Presentation</Application>
  <PresentationFormat>ワイド画面</PresentationFormat>
  <Paragraphs>87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ＭＳ Ｐゴシック</vt:lpstr>
      <vt:lpstr>Wingdings</vt:lpstr>
      <vt:lpstr>Verdana</vt:lpstr>
      <vt:lpstr>Cambria Math</vt:lpstr>
      <vt:lpstr>Calibri Light</vt:lpstr>
      <vt:lpstr>Calibri</vt:lpstr>
      <vt:lpstr>Microsoft YaHei</vt:lpstr>
      <vt:lpstr>ＭＳ Ｐゴシック</vt:lpstr>
      <vt:lpstr>Arial Unicode MS</vt:lpstr>
      <vt:lpstr>SimSun</vt:lpstr>
      <vt:lpstr>Office テーマ</vt:lpstr>
      <vt:lpstr>English Class</vt:lpstr>
      <vt:lpstr>be動詞の確認！</vt:lpstr>
      <vt:lpstr>確認！</vt:lpstr>
      <vt:lpstr>This is my pen.</vt:lpstr>
      <vt:lpstr>This is my notebook.</vt:lpstr>
      <vt:lpstr>This is your cat.</vt:lpstr>
      <vt:lpstr>That is my pen.</vt:lpstr>
      <vt:lpstr>That is your notebook.</vt:lpstr>
      <vt:lpstr>That is my dog.</vt:lpstr>
      <vt:lpstr>This is Ichiro.   He is a baseball player.</vt:lpstr>
      <vt:lpstr>This is Kanna.   She is an idol.</vt:lpstr>
      <vt:lpstr>PowerPoint 演示文稿</vt:lpstr>
      <vt:lpstr>Look!</vt:lpstr>
      <vt:lpstr>Look!</vt:lpstr>
      <vt:lpstr>Is this a cat?</vt:lpstr>
      <vt:lpstr>Is this a racket?</vt:lpstr>
      <vt:lpstr>まとめ！</vt:lpstr>
    </vt:vector>
  </TitlesOfParts>
  <Company>岡崎市教育委員会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杉浦　諭</dc:creator>
  <cp:lastModifiedBy>ron</cp:lastModifiedBy>
  <cp:revision>8</cp:revision>
  <dcterms:created xsi:type="dcterms:W3CDTF">2021-05-08T02:21:00Z</dcterms:created>
  <dcterms:modified xsi:type="dcterms:W3CDTF">2023-01-09T14:18:13Z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1041-11.8.2.10326</vt:lpwstr>
  </property>
</Properties>
</file>